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307" r:id="rId29"/>
    <p:sldId id="309" r:id="rId30"/>
    <p:sldId id="308" r:id="rId31"/>
    <p:sldId id="310" r:id="rId32"/>
    <p:sldId id="312" r:id="rId33"/>
    <p:sldId id="313" r:id="rId34"/>
    <p:sldId id="305" r:id="rId35"/>
    <p:sldId id="311" r:id="rId36"/>
    <p:sldId id="314" r:id="rId37"/>
    <p:sldId id="325" r:id="rId38"/>
    <p:sldId id="317" r:id="rId39"/>
    <p:sldId id="326" r:id="rId40"/>
    <p:sldId id="318" r:id="rId41"/>
    <p:sldId id="327" r:id="rId42"/>
    <p:sldId id="319" r:id="rId43"/>
    <p:sldId id="316" r:id="rId44"/>
    <p:sldId id="320" r:id="rId45"/>
    <p:sldId id="321" r:id="rId46"/>
    <p:sldId id="328" r:id="rId47"/>
    <p:sldId id="322" r:id="rId48"/>
    <p:sldId id="329" r:id="rId49"/>
    <p:sldId id="323" r:id="rId50"/>
    <p:sldId id="330" r:id="rId51"/>
    <p:sldId id="324" r:id="rId52"/>
    <p:sldId id="296" r:id="rId53"/>
    <p:sldId id="297" r:id="rId54"/>
    <p:sldId id="283" r:id="rId55"/>
    <p:sldId id="284" r:id="rId56"/>
    <p:sldId id="285" r:id="rId57"/>
    <p:sldId id="286" r:id="rId58"/>
    <p:sldId id="287" r:id="rId59"/>
    <p:sldId id="288" r:id="rId60"/>
    <p:sldId id="292" r:id="rId61"/>
    <p:sldId id="289" r:id="rId62"/>
    <p:sldId id="298" r:id="rId63"/>
    <p:sldId id="293" r:id="rId64"/>
    <p:sldId id="294" r:id="rId65"/>
    <p:sldId id="295" r:id="rId66"/>
    <p:sldId id="299" r:id="rId67"/>
    <p:sldId id="300" r:id="rId68"/>
    <p:sldId id="301" r:id="rId69"/>
    <p:sldId id="302" r:id="rId70"/>
    <p:sldId id="306" r:id="rId71"/>
    <p:sldId id="303" r:id="rId72"/>
    <p:sldId id="331" r:id="rId73"/>
    <p:sldId id="332" r:id="rId74"/>
    <p:sldId id="333" r:id="rId75"/>
    <p:sldId id="335" r:id="rId76"/>
    <p:sldId id="334" r:id="rId77"/>
    <p:sldId id="336" r:id="rId78"/>
    <p:sldId id="337" r:id="rId79"/>
    <p:sldId id="338" r:id="rId80"/>
    <p:sldId id="339" r:id="rId81"/>
    <p:sldId id="340" r:id="rId82"/>
    <p:sldId id="341" r:id="rId83"/>
    <p:sldId id="342" r:id="rId84"/>
    <p:sldId id="343" r:id="rId85"/>
    <p:sldId id="344" r:id="rId8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75490F-823D-4508-B437-55913B601E46}" type="datetimeFigureOut">
              <a:rPr lang="fr-FR" smtClean="0"/>
              <a:pPr/>
              <a:t>19/03/2024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7DBF11-5675-431F-BC74-0BD60755B2A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5490F-823D-4508-B437-55913B601E46}" type="datetimeFigureOut">
              <a:rPr lang="fr-FR" smtClean="0"/>
              <a:pPr/>
              <a:t>19/03/2024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DBF11-5675-431F-BC74-0BD60755B2A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MERISE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 (Gestion des inscriptions d’un groupe scolaire)</a:t>
            </a:r>
            <a:endParaRPr lang="fr-FR" dirty="0"/>
          </a:p>
        </p:txBody>
      </p:sp>
      <p:sp>
        <p:nvSpPr>
          <p:cNvPr id="3" name="Espace réservé du contenu 2"/>
          <p:cNvSpPr>
            <a:spLocks noGrp="1"/>
          </p:cNvSpPr>
          <p:nvPr>
            <p:ph idx="1"/>
          </p:nvPr>
        </p:nvSpPr>
        <p:spPr>
          <a:xfrm>
            <a:off x="457200" y="1600201"/>
            <a:ext cx="8229600" cy="2043114"/>
          </a:xfrm>
        </p:spPr>
        <p:txBody>
          <a:bodyPr>
            <a:normAutofit fontScale="62500" lnSpcReduction="20000"/>
          </a:bodyPr>
          <a:lstStyle/>
          <a:p>
            <a:r>
              <a:rPr lang="fr-FR" dirty="0" smtClean="0"/>
              <a:t>Lorsqu'une demande d'inscription est reçue, un responsable la transmet à la direction de l'école pour examen. Si la demande est jugée valide, le parent de l'enfant est invité à rassembler les documents requis pour l'inscription. En cas de refus, le parent est informé de la décision. Une fois les documents nécessaires reçus et après confirmation de la direction de l'école, le responsable charge son assistante de préparer le dossier d'inscription pour l'enfant concerné.</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 (Gestion des inscriptions d’un groupe scolaire)</a:t>
            </a:r>
            <a:endParaRPr lang="fr-FR" dirty="0"/>
          </a:p>
        </p:txBody>
      </p:sp>
      <p:sp>
        <p:nvSpPr>
          <p:cNvPr id="3" name="Espace réservé du contenu 2"/>
          <p:cNvSpPr>
            <a:spLocks noGrp="1"/>
          </p:cNvSpPr>
          <p:nvPr>
            <p:ph idx="1"/>
          </p:nvPr>
        </p:nvSpPr>
        <p:spPr>
          <a:xfrm>
            <a:off x="457200" y="1600201"/>
            <a:ext cx="8229600" cy="2043114"/>
          </a:xfrm>
        </p:spPr>
        <p:txBody>
          <a:bodyPr>
            <a:normAutofit fontScale="62500" lnSpcReduction="20000"/>
          </a:bodyPr>
          <a:lstStyle/>
          <a:p>
            <a:r>
              <a:rPr lang="fr-FR" dirty="0" smtClean="0"/>
              <a:t>Lorsqu'une demande d'inscription est reçue, un </a:t>
            </a:r>
            <a:r>
              <a:rPr lang="fr-FR" b="1" dirty="0" smtClean="0"/>
              <a:t>responsable</a:t>
            </a:r>
            <a:r>
              <a:rPr lang="fr-FR" dirty="0" smtClean="0"/>
              <a:t> la transmet à la </a:t>
            </a:r>
            <a:r>
              <a:rPr lang="fr-FR" b="1" dirty="0" smtClean="0"/>
              <a:t>direction de l'école </a:t>
            </a:r>
            <a:r>
              <a:rPr lang="fr-FR" dirty="0" smtClean="0"/>
              <a:t>pour examen. Si la demande est jugée valide, le </a:t>
            </a:r>
            <a:r>
              <a:rPr lang="fr-FR" b="1" dirty="0" smtClean="0"/>
              <a:t>parent</a:t>
            </a:r>
            <a:r>
              <a:rPr lang="fr-FR" dirty="0" smtClean="0"/>
              <a:t> de l'enfant est invité à rassembler les documents requis pour l'inscription. En cas de refus, le </a:t>
            </a:r>
            <a:r>
              <a:rPr lang="fr-FR" b="1" dirty="0" smtClean="0"/>
              <a:t>parent</a:t>
            </a:r>
            <a:r>
              <a:rPr lang="fr-FR" dirty="0" smtClean="0"/>
              <a:t> est informé de la décision. Une fois les documents nécessaires reçus et après confirmation de la </a:t>
            </a:r>
            <a:r>
              <a:rPr lang="fr-FR" b="1" dirty="0" smtClean="0"/>
              <a:t>direction de l'école</a:t>
            </a:r>
            <a:r>
              <a:rPr lang="fr-FR" dirty="0" smtClean="0"/>
              <a:t>, le responsable charge son </a:t>
            </a:r>
            <a:r>
              <a:rPr lang="fr-FR" b="1" dirty="0" smtClean="0"/>
              <a:t>assistante</a:t>
            </a:r>
            <a:r>
              <a:rPr lang="fr-FR" dirty="0" smtClean="0"/>
              <a:t> de préparer le dossier d'inscription pour l'enfant concerné.</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 (Gestion des inscriptions d’un groupe scolaire)</a:t>
            </a:r>
            <a:endParaRPr lang="fr-FR" dirty="0"/>
          </a:p>
        </p:txBody>
      </p:sp>
      <p:sp>
        <p:nvSpPr>
          <p:cNvPr id="3" name="Espace réservé du contenu 2"/>
          <p:cNvSpPr>
            <a:spLocks noGrp="1"/>
          </p:cNvSpPr>
          <p:nvPr>
            <p:ph idx="1"/>
          </p:nvPr>
        </p:nvSpPr>
        <p:spPr>
          <a:xfrm>
            <a:off x="457200" y="1600201"/>
            <a:ext cx="8229600" cy="2043114"/>
          </a:xfrm>
        </p:spPr>
        <p:txBody>
          <a:bodyPr>
            <a:normAutofit fontScale="62500" lnSpcReduction="20000"/>
          </a:bodyPr>
          <a:lstStyle/>
          <a:p>
            <a:r>
              <a:rPr lang="fr-FR" dirty="0" smtClean="0"/>
              <a:t>Lorsqu'une </a:t>
            </a:r>
            <a:r>
              <a:rPr lang="fr-FR" dirty="0" smtClean="0">
                <a:solidFill>
                  <a:srgbClr val="FF0000"/>
                </a:solidFill>
              </a:rPr>
              <a:t>demande d'inscription</a:t>
            </a:r>
            <a:r>
              <a:rPr lang="fr-FR" dirty="0" smtClean="0"/>
              <a:t> est reçue, un </a:t>
            </a:r>
            <a:r>
              <a:rPr lang="fr-FR" b="1" dirty="0" smtClean="0"/>
              <a:t>responsable</a:t>
            </a:r>
            <a:r>
              <a:rPr lang="fr-FR" dirty="0" smtClean="0"/>
              <a:t> la transmet à la </a:t>
            </a:r>
            <a:r>
              <a:rPr lang="fr-FR" b="1" dirty="0" smtClean="0"/>
              <a:t>direction de l'école </a:t>
            </a:r>
            <a:r>
              <a:rPr lang="fr-FR" dirty="0" smtClean="0"/>
              <a:t>pour </a:t>
            </a:r>
            <a:r>
              <a:rPr lang="fr-FR" dirty="0" smtClean="0">
                <a:solidFill>
                  <a:srgbClr val="FF0000"/>
                </a:solidFill>
              </a:rPr>
              <a:t>examen</a:t>
            </a:r>
            <a:r>
              <a:rPr lang="fr-FR" dirty="0" smtClean="0"/>
              <a:t>. Si la demande est jugée valide, le </a:t>
            </a:r>
            <a:r>
              <a:rPr lang="fr-FR" b="1" dirty="0" smtClean="0"/>
              <a:t>parent</a:t>
            </a:r>
            <a:r>
              <a:rPr lang="fr-FR" dirty="0" smtClean="0"/>
              <a:t> de l'enfant est invité à </a:t>
            </a:r>
            <a:r>
              <a:rPr lang="fr-FR" dirty="0" smtClean="0">
                <a:solidFill>
                  <a:srgbClr val="FF0000"/>
                </a:solidFill>
              </a:rPr>
              <a:t>rassembler les documents </a:t>
            </a:r>
            <a:r>
              <a:rPr lang="fr-FR" dirty="0" smtClean="0"/>
              <a:t>requis pour l'inscription. En cas de refus, le </a:t>
            </a:r>
            <a:r>
              <a:rPr lang="fr-FR" b="1" dirty="0" smtClean="0"/>
              <a:t>parent</a:t>
            </a:r>
            <a:r>
              <a:rPr lang="fr-FR" dirty="0" smtClean="0"/>
              <a:t> est </a:t>
            </a:r>
            <a:r>
              <a:rPr lang="fr-FR" dirty="0" smtClean="0">
                <a:solidFill>
                  <a:srgbClr val="FF0000"/>
                </a:solidFill>
              </a:rPr>
              <a:t>informé</a:t>
            </a:r>
            <a:r>
              <a:rPr lang="fr-FR" dirty="0" smtClean="0"/>
              <a:t> de la décision. Une fois les documents nécessaires reçus et après confirmation de la </a:t>
            </a:r>
            <a:r>
              <a:rPr lang="fr-FR" b="1" dirty="0" smtClean="0"/>
              <a:t>direction de l'école</a:t>
            </a:r>
            <a:r>
              <a:rPr lang="fr-FR" dirty="0" smtClean="0"/>
              <a:t>, le responsable charge son </a:t>
            </a:r>
            <a:r>
              <a:rPr lang="fr-FR" b="1" dirty="0" smtClean="0"/>
              <a:t>assistante</a:t>
            </a:r>
            <a:r>
              <a:rPr lang="fr-FR" dirty="0" smtClean="0"/>
              <a:t> de </a:t>
            </a:r>
            <a:r>
              <a:rPr lang="fr-FR" dirty="0" smtClean="0">
                <a:solidFill>
                  <a:srgbClr val="FF0000"/>
                </a:solidFill>
              </a:rPr>
              <a:t>préparer le dossier d'inscription</a:t>
            </a:r>
            <a:r>
              <a:rPr lang="fr-FR" dirty="0" smtClean="0"/>
              <a:t> pour l'enfant concerné.</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 (Gestion des inscriptions d’un groupe scolaire)</a:t>
            </a:r>
            <a:endParaRPr lang="fr-FR" dirty="0"/>
          </a:p>
        </p:txBody>
      </p:sp>
      <p:sp>
        <p:nvSpPr>
          <p:cNvPr id="3" name="Espace réservé du contenu 2"/>
          <p:cNvSpPr>
            <a:spLocks noGrp="1"/>
          </p:cNvSpPr>
          <p:nvPr>
            <p:ph idx="1"/>
          </p:nvPr>
        </p:nvSpPr>
        <p:spPr>
          <a:xfrm>
            <a:off x="457200" y="1600201"/>
            <a:ext cx="8229600" cy="2043114"/>
          </a:xfrm>
        </p:spPr>
        <p:txBody>
          <a:bodyPr>
            <a:normAutofit fontScale="62500" lnSpcReduction="20000"/>
          </a:bodyPr>
          <a:lstStyle/>
          <a:p>
            <a:r>
              <a:rPr lang="fr-FR" dirty="0" smtClean="0"/>
              <a:t>Lorsqu'une </a:t>
            </a:r>
            <a:r>
              <a:rPr lang="fr-FR" dirty="0" smtClean="0">
                <a:solidFill>
                  <a:srgbClr val="FF0000"/>
                </a:solidFill>
              </a:rPr>
              <a:t>demande d'inscription</a:t>
            </a:r>
            <a:r>
              <a:rPr lang="fr-FR" dirty="0" smtClean="0"/>
              <a:t> est reçue, un </a:t>
            </a:r>
            <a:r>
              <a:rPr lang="fr-FR" b="1" dirty="0" smtClean="0"/>
              <a:t>responsable</a:t>
            </a:r>
            <a:r>
              <a:rPr lang="fr-FR" dirty="0" smtClean="0"/>
              <a:t> la transmet à la </a:t>
            </a:r>
            <a:r>
              <a:rPr lang="fr-FR" b="1" dirty="0" smtClean="0"/>
              <a:t>direction de l'école </a:t>
            </a:r>
            <a:r>
              <a:rPr lang="fr-FR" dirty="0" smtClean="0"/>
              <a:t>pour </a:t>
            </a:r>
            <a:r>
              <a:rPr lang="fr-FR" dirty="0" smtClean="0">
                <a:solidFill>
                  <a:srgbClr val="FF0000"/>
                </a:solidFill>
              </a:rPr>
              <a:t>examen</a:t>
            </a:r>
            <a:r>
              <a:rPr lang="fr-FR" dirty="0" smtClean="0"/>
              <a:t>. Si la demande est jugée valide, le </a:t>
            </a:r>
            <a:r>
              <a:rPr lang="fr-FR" b="1" dirty="0" smtClean="0"/>
              <a:t>parent</a:t>
            </a:r>
            <a:r>
              <a:rPr lang="fr-FR" dirty="0" smtClean="0"/>
              <a:t> de l'enfant est invité à </a:t>
            </a:r>
            <a:r>
              <a:rPr lang="fr-FR" dirty="0" smtClean="0">
                <a:solidFill>
                  <a:srgbClr val="FF0000"/>
                </a:solidFill>
              </a:rPr>
              <a:t>rassembler les documents </a:t>
            </a:r>
            <a:r>
              <a:rPr lang="fr-FR" dirty="0" smtClean="0"/>
              <a:t>requis pour l'inscription. En cas de refus, le </a:t>
            </a:r>
            <a:r>
              <a:rPr lang="fr-FR" b="1" dirty="0" smtClean="0"/>
              <a:t>parent</a:t>
            </a:r>
            <a:r>
              <a:rPr lang="fr-FR" dirty="0" smtClean="0"/>
              <a:t> est </a:t>
            </a:r>
            <a:r>
              <a:rPr lang="fr-FR" dirty="0" smtClean="0">
                <a:solidFill>
                  <a:srgbClr val="FF0000"/>
                </a:solidFill>
              </a:rPr>
              <a:t>informé</a:t>
            </a:r>
            <a:r>
              <a:rPr lang="fr-FR" dirty="0" smtClean="0"/>
              <a:t> de la décision. Une fois les documents nécessaires reçus et après confirmation de la </a:t>
            </a:r>
            <a:r>
              <a:rPr lang="fr-FR" b="1" dirty="0" smtClean="0"/>
              <a:t>direction de l'école</a:t>
            </a:r>
            <a:r>
              <a:rPr lang="fr-FR" dirty="0" smtClean="0"/>
              <a:t>, le responsable charge son </a:t>
            </a:r>
            <a:r>
              <a:rPr lang="fr-FR" b="1" dirty="0" smtClean="0"/>
              <a:t>assistante</a:t>
            </a:r>
            <a:r>
              <a:rPr lang="fr-FR" dirty="0" smtClean="0"/>
              <a:t> de </a:t>
            </a:r>
            <a:r>
              <a:rPr lang="fr-FR" dirty="0" smtClean="0">
                <a:solidFill>
                  <a:srgbClr val="FF0000"/>
                </a:solidFill>
              </a:rPr>
              <a:t>préparer le dossier d'inscription</a:t>
            </a:r>
            <a:r>
              <a:rPr lang="fr-FR" dirty="0" smtClean="0"/>
              <a:t> pour l'enfant concerné.</a:t>
            </a:r>
            <a:endParaRPr lang="fr-FR" dirty="0"/>
          </a:p>
        </p:txBody>
      </p:sp>
      <p:grpSp>
        <p:nvGrpSpPr>
          <p:cNvPr id="36" name="Groupe 35"/>
          <p:cNvGrpSpPr/>
          <p:nvPr/>
        </p:nvGrpSpPr>
        <p:grpSpPr>
          <a:xfrm>
            <a:off x="1000100" y="3786190"/>
            <a:ext cx="7358114" cy="2500330"/>
            <a:chOff x="1500166" y="3857628"/>
            <a:chExt cx="7358114" cy="2500330"/>
          </a:xfrm>
        </p:grpSpPr>
        <p:sp>
          <p:nvSpPr>
            <p:cNvPr id="4" name="Ellipse 3"/>
            <p:cNvSpPr/>
            <p:nvPr/>
          </p:nvSpPr>
          <p:spPr>
            <a:xfrm>
              <a:off x="4071934" y="4429132"/>
              <a:ext cx="1428760" cy="42862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Responsable</a:t>
              </a:r>
              <a:endParaRPr lang="fr-FR" sz="1100" b="1" dirty="0">
                <a:solidFill>
                  <a:schemeClr val="tx1"/>
                </a:solidFill>
              </a:endParaRPr>
            </a:p>
          </p:txBody>
        </p:sp>
        <p:sp>
          <p:nvSpPr>
            <p:cNvPr id="5" name="Ellipse 4"/>
            <p:cNvSpPr/>
            <p:nvPr/>
          </p:nvSpPr>
          <p:spPr>
            <a:xfrm>
              <a:off x="6000760" y="5429264"/>
              <a:ext cx="2000264" cy="42862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Direction de l’école</a:t>
              </a:r>
              <a:endParaRPr lang="fr-FR" sz="1100" b="1" dirty="0">
                <a:solidFill>
                  <a:schemeClr val="tx1"/>
                </a:solidFill>
              </a:endParaRPr>
            </a:p>
          </p:txBody>
        </p:sp>
        <p:sp>
          <p:nvSpPr>
            <p:cNvPr id="6" name="Ellipse 5"/>
            <p:cNvSpPr/>
            <p:nvPr/>
          </p:nvSpPr>
          <p:spPr>
            <a:xfrm>
              <a:off x="1500166" y="4643446"/>
              <a:ext cx="857256" cy="42862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Parent</a:t>
              </a:r>
              <a:endParaRPr lang="fr-FR" sz="1100" b="1" dirty="0">
                <a:solidFill>
                  <a:schemeClr val="tx1"/>
                </a:solidFill>
              </a:endParaRPr>
            </a:p>
          </p:txBody>
        </p:sp>
        <p:sp>
          <p:nvSpPr>
            <p:cNvPr id="7" name="Ellipse 6"/>
            <p:cNvSpPr/>
            <p:nvPr/>
          </p:nvSpPr>
          <p:spPr>
            <a:xfrm>
              <a:off x="7286644" y="4429132"/>
              <a:ext cx="1428760" cy="42862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tx1"/>
                  </a:solidFill>
                </a:rPr>
                <a:t>assistante</a:t>
              </a:r>
              <a:endParaRPr lang="fr-FR" sz="1100" b="1" dirty="0">
                <a:solidFill>
                  <a:schemeClr val="tx1"/>
                </a:solidFill>
              </a:endParaRPr>
            </a:p>
          </p:txBody>
        </p:sp>
        <p:sp>
          <p:nvSpPr>
            <p:cNvPr id="8" name="Rectangle 7"/>
            <p:cNvSpPr/>
            <p:nvPr/>
          </p:nvSpPr>
          <p:spPr>
            <a:xfrm>
              <a:off x="3643306" y="3857628"/>
              <a:ext cx="5214974" cy="250033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stCxn id="6" idx="6"/>
              <a:endCxn id="4" idx="2"/>
            </p:cNvCxnSpPr>
            <p:nvPr/>
          </p:nvCxnSpPr>
          <p:spPr>
            <a:xfrm flipV="1">
              <a:off x="2357422" y="4643446"/>
              <a:ext cx="171451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357422" y="4572008"/>
              <a:ext cx="1616148" cy="261610"/>
            </a:xfrm>
            <a:prstGeom prst="rect">
              <a:avLst/>
            </a:prstGeom>
            <a:noFill/>
          </p:spPr>
          <p:txBody>
            <a:bodyPr wrap="none" rtlCol="0">
              <a:spAutoFit/>
            </a:bodyPr>
            <a:lstStyle/>
            <a:p>
              <a:r>
                <a:rPr lang="fr-FR" sz="1100" dirty="0" smtClean="0"/>
                <a:t>1- demande d’inscription</a:t>
              </a:r>
              <a:endParaRPr lang="fr-FR" sz="1100" dirty="0"/>
            </a:p>
          </p:txBody>
        </p:sp>
        <p:sp>
          <p:nvSpPr>
            <p:cNvPr id="16" name="ZoneTexte 15"/>
            <p:cNvSpPr txBox="1"/>
            <p:nvPr/>
          </p:nvSpPr>
          <p:spPr>
            <a:xfrm>
              <a:off x="5429256" y="4429132"/>
              <a:ext cx="1664238" cy="261610"/>
            </a:xfrm>
            <a:prstGeom prst="rect">
              <a:avLst/>
            </a:prstGeom>
            <a:noFill/>
          </p:spPr>
          <p:txBody>
            <a:bodyPr wrap="none" rtlCol="0">
              <a:spAutoFit/>
            </a:bodyPr>
            <a:lstStyle/>
            <a:p>
              <a:r>
                <a:rPr lang="fr-FR" sz="1100" dirty="0" smtClean="0"/>
                <a:t>2- demande pour examen</a:t>
              </a:r>
              <a:endParaRPr lang="fr-FR" sz="1100" dirty="0"/>
            </a:p>
          </p:txBody>
        </p:sp>
        <p:cxnSp>
          <p:nvCxnSpPr>
            <p:cNvPr id="18" name="Connecteur en angle 17"/>
            <p:cNvCxnSpPr>
              <a:stCxn id="4" idx="1"/>
              <a:endCxn id="6" idx="0"/>
            </p:cNvCxnSpPr>
            <p:nvPr/>
          </p:nvCxnSpPr>
          <p:spPr>
            <a:xfrm rot="16200000" flipH="1" flipV="1">
              <a:off x="3029211" y="3391485"/>
              <a:ext cx="151543" cy="2352377"/>
            </a:xfrm>
            <a:prstGeom prst="bentConnector3">
              <a:avLst>
                <a:gd name="adj1" fmla="val -19227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214546" y="4000504"/>
              <a:ext cx="1936749" cy="261610"/>
            </a:xfrm>
            <a:prstGeom prst="rect">
              <a:avLst/>
            </a:prstGeom>
            <a:noFill/>
          </p:spPr>
          <p:txBody>
            <a:bodyPr wrap="none" rtlCol="0">
              <a:spAutoFit/>
            </a:bodyPr>
            <a:lstStyle/>
            <a:p>
              <a:r>
                <a:rPr lang="fr-FR" sz="1100" dirty="0" smtClean="0"/>
                <a:t>4.1- ressembler les documents</a:t>
              </a:r>
              <a:endParaRPr lang="fr-FR" sz="1100" dirty="0"/>
            </a:p>
          </p:txBody>
        </p:sp>
        <p:cxnSp>
          <p:nvCxnSpPr>
            <p:cNvPr id="23" name="Connecteur en angle 22"/>
            <p:cNvCxnSpPr>
              <a:stCxn id="4" idx="4"/>
              <a:endCxn id="6" idx="4"/>
            </p:cNvCxnSpPr>
            <p:nvPr/>
          </p:nvCxnSpPr>
          <p:spPr>
            <a:xfrm rot="5400000">
              <a:off x="3250397" y="3536157"/>
              <a:ext cx="214314" cy="2857520"/>
            </a:xfrm>
            <a:prstGeom prst="bentConnector3">
              <a:avLst>
                <a:gd name="adj1" fmla="val 319369"/>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571736" y="5500702"/>
              <a:ext cx="1401346" cy="261610"/>
            </a:xfrm>
            <a:prstGeom prst="rect">
              <a:avLst/>
            </a:prstGeom>
            <a:noFill/>
          </p:spPr>
          <p:txBody>
            <a:bodyPr wrap="none" rtlCol="0">
              <a:spAutoFit/>
            </a:bodyPr>
            <a:lstStyle/>
            <a:p>
              <a:r>
                <a:rPr lang="fr-FR" sz="1100" dirty="0" smtClean="0"/>
                <a:t>4.2- Informé du refus</a:t>
              </a:r>
              <a:endParaRPr lang="fr-FR" sz="1100" dirty="0"/>
            </a:p>
          </p:txBody>
        </p:sp>
        <p:cxnSp>
          <p:nvCxnSpPr>
            <p:cNvPr id="26" name="Connecteur en angle 25"/>
            <p:cNvCxnSpPr>
              <a:stCxn id="6" idx="5"/>
              <a:endCxn id="4" idx="3"/>
            </p:cNvCxnSpPr>
            <p:nvPr/>
          </p:nvCxnSpPr>
          <p:spPr>
            <a:xfrm rot="5400000" flipH="1" flipV="1">
              <a:off x="3149368" y="3877500"/>
              <a:ext cx="214314" cy="2049291"/>
            </a:xfrm>
            <a:prstGeom prst="bentConnector3">
              <a:avLst>
                <a:gd name="adj1" fmla="val -135955"/>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428860" y="5096216"/>
              <a:ext cx="1725152" cy="261610"/>
            </a:xfrm>
            <a:prstGeom prst="rect">
              <a:avLst/>
            </a:prstGeom>
            <a:noFill/>
          </p:spPr>
          <p:txBody>
            <a:bodyPr wrap="none" rtlCol="0">
              <a:spAutoFit/>
            </a:bodyPr>
            <a:lstStyle/>
            <a:p>
              <a:r>
                <a:rPr lang="fr-FR" sz="1100" dirty="0" smtClean="0"/>
                <a:t>5- Documents d’inscription</a:t>
              </a:r>
              <a:endParaRPr lang="fr-FR" sz="1100" dirty="0"/>
            </a:p>
          </p:txBody>
        </p:sp>
        <p:sp>
          <p:nvSpPr>
            <p:cNvPr id="32" name="ZoneTexte 31"/>
            <p:cNvSpPr txBox="1"/>
            <p:nvPr/>
          </p:nvSpPr>
          <p:spPr>
            <a:xfrm>
              <a:off x="5572132" y="3929066"/>
              <a:ext cx="2154757" cy="261610"/>
            </a:xfrm>
            <a:prstGeom prst="rect">
              <a:avLst/>
            </a:prstGeom>
            <a:noFill/>
          </p:spPr>
          <p:txBody>
            <a:bodyPr wrap="none" rtlCol="0">
              <a:spAutoFit/>
            </a:bodyPr>
            <a:lstStyle/>
            <a:p>
              <a:r>
                <a:rPr lang="fr-FR" sz="1100" dirty="0" smtClean="0"/>
                <a:t>6- préparer le dossier d’inscription</a:t>
              </a:r>
              <a:endParaRPr lang="fr-FR" sz="1100" dirty="0"/>
            </a:p>
          </p:txBody>
        </p:sp>
      </p:grpSp>
      <p:cxnSp>
        <p:nvCxnSpPr>
          <p:cNvPr id="40" name="Connecteur droit avec flèche 39"/>
          <p:cNvCxnSpPr>
            <a:stCxn id="5" idx="1"/>
            <a:endCxn id="4" idx="4"/>
          </p:cNvCxnSpPr>
          <p:nvPr/>
        </p:nvCxnSpPr>
        <p:spPr>
          <a:xfrm rot="16200000" flipV="1">
            <a:off x="4722800" y="4349771"/>
            <a:ext cx="634275" cy="1507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4" idx="6"/>
            <a:endCxn id="5" idx="0"/>
          </p:cNvCxnSpPr>
          <p:nvPr/>
        </p:nvCxnSpPr>
        <p:spPr>
          <a:xfrm>
            <a:off x="5000628" y="4572008"/>
            <a:ext cx="1500198" cy="78581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en angle 43"/>
          <p:cNvCxnSpPr>
            <a:stCxn id="4" idx="7"/>
            <a:endCxn id="7" idx="0"/>
          </p:cNvCxnSpPr>
          <p:nvPr/>
        </p:nvCxnSpPr>
        <p:spPr>
          <a:xfrm rot="5400000" flipH="1" flipV="1">
            <a:off x="6114789" y="3034297"/>
            <a:ext cx="62771" cy="2709567"/>
          </a:xfrm>
          <a:prstGeom prst="bentConnector3">
            <a:avLst>
              <a:gd name="adj1" fmla="val 46418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4429124" y="5000636"/>
            <a:ext cx="1728358" cy="261610"/>
          </a:xfrm>
          <a:prstGeom prst="rect">
            <a:avLst/>
          </a:prstGeom>
          <a:noFill/>
        </p:spPr>
        <p:txBody>
          <a:bodyPr wrap="none" rtlCol="0">
            <a:spAutoFit/>
          </a:bodyPr>
          <a:lstStyle/>
          <a:p>
            <a:r>
              <a:rPr lang="fr-FR" sz="1100" dirty="0" smtClean="0"/>
              <a:t>3- Notification d'Admission</a:t>
            </a:r>
            <a:endParaRPr lang="fr-FR"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Modèle Conceptuel des Traitements</a:t>
            </a:r>
            <a:endParaRPr lang="fr-FR" dirty="0"/>
          </a:p>
        </p:txBody>
      </p:sp>
      <p:sp>
        <p:nvSpPr>
          <p:cNvPr id="3" name="Espace réservé du contenu 2"/>
          <p:cNvSpPr>
            <a:spLocks noGrp="1"/>
          </p:cNvSpPr>
          <p:nvPr>
            <p:ph idx="1"/>
          </p:nvPr>
        </p:nvSpPr>
        <p:spPr/>
        <p:txBody>
          <a:bodyPr/>
          <a:lstStyle/>
          <a:p>
            <a:r>
              <a:rPr lang="fr-FR" dirty="0" smtClean="0"/>
              <a:t>Formalise les actions menées par le domaine</a:t>
            </a:r>
          </a:p>
          <a:p>
            <a:r>
              <a:rPr lang="fr-FR" dirty="0" smtClean="0"/>
              <a:t>Repose sur la prise en compte des échanges (flux) du domaine </a:t>
            </a:r>
          </a:p>
          <a:p>
            <a:r>
              <a:rPr lang="fr-FR" dirty="0" smtClean="0"/>
              <a:t>S’effectue en faisant abstraction de l’organisation et des choix technologiques</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MCC et MCT</a:t>
            </a:r>
            <a:endParaRPr lang="fr-FR" dirty="0"/>
          </a:p>
        </p:txBody>
      </p:sp>
      <p:sp>
        <p:nvSpPr>
          <p:cNvPr id="3" name="Espace réservé du contenu 2"/>
          <p:cNvSpPr>
            <a:spLocks noGrp="1"/>
          </p:cNvSpPr>
          <p:nvPr>
            <p:ph idx="1"/>
          </p:nvPr>
        </p:nvSpPr>
        <p:spPr>
          <a:xfrm>
            <a:off x="457200" y="1600201"/>
            <a:ext cx="8229600" cy="2614617"/>
          </a:xfrm>
        </p:spPr>
        <p:txBody>
          <a:bodyPr>
            <a:normAutofit fontScale="92500" lnSpcReduction="10000"/>
          </a:bodyPr>
          <a:lstStyle/>
          <a:p>
            <a:r>
              <a:rPr lang="fr-FR" dirty="0" smtClean="0"/>
              <a:t>Le MCT est un « zoom » sur le MCC</a:t>
            </a:r>
          </a:p>
          <a:p>
            <a:pPr lvl="1"/>
            <a:r>
              <a:rPr lang="fr-FR" dirty="0" smtClean="0"/>
              <a:t>Dans les MCC, on représente les messages échangés entre acteurs</a:t>
            </a:r>
          </a:p>
          <a:p>
            <a:pPr lvl="1"/>
            <a:r>
              <a:rPr lang="fr-FR" dirty="0" smtClean="0"/>
              <a:t>Dans les MCT, on représente comment un acteur de l’organisation réagit quand il reçoit ce message et quelle opération il effectue</a:t>
            </a:r>
            <a:endParaRPr lang="fr-FR" dirty="0"/>
          </a:p>
        </p:txBody>
      </p:sp>
      <p:pic>
        <p:nvPicPr>
          <p:cNvPr id="6146" name="Picture 2"/>
          <p:cNvPicPr>
            <a:picLocks noChangeAspect="1" noChangeArrowheads="1"/>
          </p:cNvPicPr>
          <p:nvPr/>
        </p:nvPicPr>
        <p:blipFill>
          <a:blip r:embed="rId2"/>
          <a:srcRect/>
          <a:stretch>
            <a:fillRect/>
          </a:stretch>
        </p:blipFill>
        <p:spPr bwMode="auto">
          <a:xfrm>
            <a:off x="2071670" y="4286256"/>
            <a:ext cx="5362575" cy="1552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de MCT</a:t>
            </a:r>
            <a:endParaRPr lang="fr-FR" dirty="0"/>
          </a:p>
        </p:txBody>
      </p:sp>
      <p:pic>
        <p:nvPicPr>
          <p:cNvPr id="7170" name="Picture 2"/>
          <p:cNvPicPr>
            <a:picLocks noChangeAspect="1" noChangeArrowheads="1"/>
          </p:cNvPicPr>
          <p:nvPr/>
        </p:nvPicPr>
        <p:blipFill>
          <a:blip r:embed="rId2"/>
          <a:srcRect/>
          <a:stretch>
            <a:fillRect/>
          </a:stretch>
        </p:blipFill>
        <p:spPr bwMode="auto">
          <a:xfrm>
            <a:off x="3000364" y="1214422"/>
            <a:ext cx="3419475"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Passage du MCC au MCT</a:t>
            </a:r>
            <a:endParaRPr lang="fr-FR" dirty="0"/>
          </a:p>
        </p:txBody>
      </p:sp>
      <p:pic>
        <p:nvPicPr>
          <p:cNvPr id="8194" name="Picture 2"/>
          <p:cNvPicPr>
            <a:picLocks noChangeAspect="1" noChangeArrowheads="1"/>
          </p:cNvPicPr>
          <p:nvPr/>
        </p:nvPicPr>
        <p:blipFill>
          <a:blip r:embed="rId2"/>
          <a:srcRect/>
          <a:stretch>
            <a:fillRect/>
          </a:stretch>
        </p:blipFill>
        <p:spPr bwMode="auto">
          <a:xfrm>
            <a:off x="2357422" y="1428736"/>
            <a:ext cx="5229225"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Passage du MCC au MCT</a:t>
            </a:r>
            <a:endParaRPr lang="fr-FR" dirty="0"/>
          </a:p>
        </p:txBody>
      </p:sp>
      <p:pic>
        <p:nvPicPr>
          <p:cNvPr id="8194" name="Picture 2"/>
          <p:cNvPicPr>
            <a:picLocks noChangeAspect="1" noChangeArrowheads="1"/>
          </p:cNvPicPr>
          <p:nvPr/>
        </p:nvPicPr>
        <p:blipFill>
          <a:blip r:embed="rId2"/>
          <a:srcRect/>
          <a:stretch>
            <a:fillRect/>
          </a:stretch>
        </p:blipFill>
        <p:spPr bwMode="auto">
          <a:xfrm>
            <a:off x="714348" y="2143116"/>
            <a:ext cx="3808802" cy="3448041"/>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4857752" y="1571612"/>
            <a:ext cx="3771603" cy="451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Erreurs de modélisation fréquentes</a:t>
            </a:r>
            <a:endParaRPr lang="fr-FR" dirty="0"/>
          </a:p>
        </p:txBody>
      </p:sp>
      <p:sp>
        <p:nvSpPr>
          <p:cNvPr id="3" name="Espace réservé du contenu 2"/>
          <p:cNvSpPr>
            <a:spLocks noGrp="1"/>
          </p:cNvSpPr>
          <p:nvPr>
            <p:ph idx="1"/>
          </p:nvPr>
        </p:nvSpPr>
        <p:spPr/>
        <p:txBody>
          <a:bodyPr>
            <a:normAutofit/>
          </a:bodyPr>
          <a:lstStyle/>
          <a:p>
            <a:r>
              <a:rPr lang="fr-FR" dirty="0" smtClean="0"/>
              <a:t>Règles d’émission : elles doivent </a:t>
            </a:r>
          </a:p>
          <a:p>
            <a:pPr lvl="1"/>
            <a:r>
              <a:rPr lang="fr-FR" dirty="0" smtClean="0"/>
              <a:t>Etre mutuellement exclusives : deux règles de la même opération ne peuvent pas être vraies en même temps.</a:t>
            </a:r>
          </a:p>
          <a:p>
            <a:pPr lvl="1"/>
            <a:r>
              <a:rPr lang="fr-FR" dirty="0" smtClean="0"/>
              <a:t>Couvrir tous les cas possibles.</a:t>
            </a:r>
          </a:p>
          <a:p>
            <a:r>
              <a:rPr lang="fr-FR" dirty="0" smtClean="0"/>
              <a:t>Ne pas répéter les actions et les événements résultants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Introduction</a:t>
            </a:r>
            <a:endParaRPr lang="fr-FR" dirty="0"/>
          </a:p>
        </p:txBody>
      </p:sp>
      <p:sp>
        <p:nvSpPr>
          <p:cNvPr id="3" name="Espace réservé du contenu 2"/>
          <p:cNvSpPr>
            <a:spLocks noGrp="1"/>
          </p:cNvSpPr>
          <p:nvPr>
            <p:ph idx="1"/>
          </p:nvPr>
        </p:nvSpPr>
        <p:spPr/>
        <p:txBody>
          <a:bodyPr/>
          <a:lstStyle/>
          <a:p>
            <a:r>
              <a:rPr lang="fr-FR" dirty="0"/>
              <a:t>La Méthode MERISE est une approche structurée pour l'analyse et la conception des systèmes d'information. Elle repose sur le principe de la séparation des données et des traitements, ainsi que sur la création de modèles pour représenter différents aspects du système.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Erreurs de modélisation fréquentes</a:t>
            </a:r>
            <a:endParaRPr lang="fr-FR" dirty="0"/>
          </a:p>
        </p:txBody>
      </p:sp>
      <p:sp>
        <p:nvSpPr>
          <p:cNvPr id="3" name="Espace réservé du contenu 2"/>
          <p:cNvSpPr>
            <a:spLocks noGrp="1"/>
          </p:cNvSpPr>
          <p:nvPr>
            <p:ph idx="1"/>
          </p:nvPr>
        </p:nvSpPr>
        <p:spPr>
          <a:xfrm>
            <a:off x="457200" y="1600201"/>
            <a:ext cx="8229600" cy="900106"/>
          </a:xfrm>
        </p:spPr>
        <p:txBody>
          <a:bodyPr>
            <a:normAutofit fontScale="92500" lnSpcReduction="20000"/>
          </a:bodyPr>
          <a:lstStyle/>
          <a:p>
            <a:r>
              <a:rPr lang="fr-FR" dirty="0" smtClean="0"/>
              <a:t>Problèmes de synchronisation</a:t>
            </a:r>
          </a:p>
          <a:p>
            <a:pPr lvl="1"/>
            <a:r>
              <a:rPr lang="fr-FR" dirty="0" smtClean="0"/>
              <a:t>Il faut simplifier les synchronisations.</a:t>
            </a:r>
          </a:p>
        </p:txBody>
      </p:sp>
      <p:pic>
        <p:nvPicPr>
          <p:cNvPr id="10242" name="Picture 2"/>
          <p:cNvPicPr>
            <a:picLocks noChangeAspect="1" noChangeArrowheads="1"/>
          </p:cNvPicPr>
          <p:nvPr/>
        </p:nvPicPr>
        <p:blipFill>
          <a:blip r:embed="rId2"/>
          <a:srcRect/>
          <a:stretch>
            <a:fillRect/>
          </a:stretch>
        </p:blipFill>
        <p:spPr bwMode="auto">
          <a:xfrm>
            <a:off x="571472" y="2928934"/>
            <a:ext cx="2476500" cy="248602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357554" y="2928934"/>
            <a:ext cx="2305050" cy="244792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6072198" y="2928934"/>
            <a:ext cx="1857375" cy="2619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checkerboard(across)">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Erreurs de modélisation fréquentes</a:t>
            </a:r>
            <a:endParaRPr lang="fr-FR" dirty="0"/>
          </a:p>
        </p:txBody>
      </p:sp>
      <p:sp>
        <p:nvSpPr>
          <p:cNvPr id="3" name="Espace réservé du contenu 2"/>
          <p:cNvSpPr>
            <a:spLocks noGrp="1"/>
          </p:cNvSpPr>
          <p:nvPr>
            <p:ph idx="1"/>
          </p:nvPr>
        </p:nvSpPr>
        <p:spPr>
          <a:xfrm>
            <a:off x="457200" y="1600201"/>
            <a:ext cx="6329378" cy="1614485"/>
          </a:xfrm>
        </p:spPr>
        <p:txBody>
          <a:bodyPr/>
          <a:lstStyle/>
          <a:p>
            <a:r>
              <a:rPr lang="fr-FR" sz="2000" dirty="0" smtClean="0"/>
              <a:t>Problèmes structurel</a:t>
            </a:r>
          </a:p>
          <a:p>
            <a:pPr lvl="1"/>
            <a:r>
              <a:rPr lang="fr-FR" sz="1800" dirty="0" smtClean="0"/>
              <a:t>Eviter les chaînes d’opérations et les événements internes.</a:t>
            </a:r>
          </a:p>
          <a:p>
            <a:pPr lvl="2"/>
            <a:r>
              <a:rPr lang="fr-FR" sz="1400" dirty="0" smtClean="0"/>
              <a:t>De A à E, les opérations s’enchaînent de manière systématique</a:t>
            </a:r>
          </a:p>
          <a:p>
            <a:pPr lvl="2"/>
            <a:r>
              <a:rPr lang="fr-FR" sz="1400" dirty="0" smtClean="0"/>
              <a:t>On supprime les événements internes B, C et D</a:t>
            </a:r>
            <a:endParaRPr lang="fr-FR" dirty="0"/>
          </a:p>
        </p:txBody>
      </p:sp>
      <p:pic>
        <p:nvPicPr>
          <p:cNvPr id="11267" name="Picture 3"/>
          <p:cNvPicPr>
            <a:picLocks noChangeAspect="1" noChangeArrowheads="1"/>
          </p:cNvPicPr>
          <p:nvPr/>
        </p:nvPicPr>
        <p:blipFill>
          <a:blip r:embed="rId2"/>
          <a:srcRect/>
          <a:stretch>
            <a:fillRect/>
          </a:stretch>
        </p:blipFill>
        <p:spPr bwMode="auto">
          <a:xfrm>
            <a:off x="6643702" y="1285860"/>
            <a:ext cx="1733550" cy="517207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3286116" y="3643314"/>
            <a:ext cx="1057275" cy="2381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Conceptuel des Données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Modèle Entité / Association</a:t>
            </a:r>
          </a:p>
          <a:p>
            <a:pPr lvl="1"/>
            <a:r>
              <a:rPr lang="fr-FR" dirty="0" smtClean="0"/>
              <a:t>Souvent nommé Entité-Relation</a:t>
            </a:r>
          </a:p>
          <a:p>
            <a:r>
              <a:rPr lang="fr-FR" dirty="0" smtClean="0"/>
              <a:t>Repose sur les concepts de </a:t>
            </a:r>
          </a:p>
          <a:p>
            <a:pPr lvl="1"/>
            <a:r>
              <a:rPr lang="fr-FR" dirty="0" smtClean="0"/>
              <a:t>Entités</a:t>
            </a:r>
          </a:p>
          <a:p>
            <a:pPr lvl="1"/>
            <a:r>
              <a:rPr lang="fr-FR" dirty="0" smtClean="0"/>
              <a:t>Associations</a:t>
            </a:r>
          </a:p>
          <a:p>
            <a:pPr lvl="1"/>
            <a:r>
              <a:rPr lang="fr-FR" dirty="0" smtClean="0"/>
              <a:t>Propriétés</a:t>
            </a:r>
          </a:p>
          <a:p>
            <a:r>
              <a:rPr lang="fr-FR" dirty="0" smtClean="0"/>
              <a:t>Permet de décrire un ensemble de données relatives `a un domaine défini afin de les intégrer ensuite dans une Base de Données</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Conceptuel des Données</a:t>
            </a:r>
            <a:endParaRPr lang="fr-FR" dirty="0"/>
          </a:p>
        </p:txBody>
      </p:sp>
      <p:pic>
        <p:nvPicPr>
          <p:cNvPr id="12290" name="Picture 2"/>
          <p:cNvPicPr>
            <a:picLocks noGrp="1" noChangeAspect="1" noChangeArrowheads="1"/>
          </p:cNvPicPr>
          <p:nvPr>
            <p:ph idx="1"/>
          </p:nvPr>
        </p:nvPicPr>
        <p:blipFill>
          <a:blip r:embed="rId2"/>
          <a:srcRect/>
          <a:stretch>
            <a:fillRect/>
          </a:stretch>
        </p:blipFill>
        <p:spPr bwMode="auto">
          <a:xfrm>
            <a:off x="1071538" y="2071678"/>
            <a:ext cx="7006574"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Conceptuel des Données</a:t>
            </a:r>
            <a:endParaRPr lang="fr-FR" dirty="0"/>
          </a:p>
        </p:txBody>
      </p:sp>
      <p:sp>
        <p:nvSpPr>
          <p:cNvPr id="3" name="Espace réservé du contenu 2"/>
          <p:cNvSpPr>
            <a:spLocks noGrp="1"/>
          </p:cNvSpPr>
          <p:nvPr>
            <p:ph idx="1"/>
          </p:nvPr>
        </p:nvSpPr>
        <p:spPr>
          <a:xfrm>
            <a:off x="457200" y="1600201"/>
            <a:ext cx="8229600" cy="2828932"/>
          </a:xfrm>
        </p:spPr>
        <p:txBody>
          <a:bodyPr>
            <a:normAutofit fontScale="85000" lnSpcReduction="20000"/>
          </a:bodyPr>
          <a:lstStyle/>
          <a:p>
            <a:r>
              <a:rPr lang="fr-FR" dirty="0" smtClean="0"/>
              <a:t>Identifiants : une ou plusieurs propriétés d’une entité ou d’une association qui ont une valeur unique pour chaque occurrence de l’entité ou de l’association</a:t>
            </a:r>
          </a:p>
          <a:p>
            <a:pPr lvl="1"/>
            <a:r>
              <a:rPr lang="fr-FR" dirty="0" smtClean="0"/>
              <a:t>Ex: le numéro d’immatriculation d’une voiture</a:t>
            </a:r>
          </a:p>
          <a:p>
            <a:r>
              <a:rPr lang="fr-FR" dirty="0" smtClean="0"/>
              <a:t>On souligne les identifiants d’une entité </a:t>
            </a:r>
          </a:p>
          <a:p>
            <a:r>
              <a:rPr lang="fr-FR" dirty="0" smtClean="0"/>
              <a:t>L’identifiant d’une association est un sous-ensemble des identifiants des entités liés</a:t>
            </a:r>
            <a:endParaRPr lang="fr-FR" dirty="0"/>
          </a:p>
        </p:txBody>
      </p:sp>
      <p:pic>
        <p:nvPicPr>
          <p:cNvPr id="4" name="Picture 2"/>
          <p:cNvPicPr>
            <a:picLocks noChangeAspect="1" noChangeArrowheads="1"/>
          </p:cNvPicPr>
          <p:nvPr/>
        </p:nvPicPr>
        <p:blipFill>
          <a:blip r:embed="rId2"/>
          <a:srcRect/>
          <a:stretch>
            <a:fillRect/>
          </a:stretch>
        </p:blipFill>
        <p:spPr bwMode="auto">
          <a:xfrm>
            <a:off x="2500298" y="4214818"/>
            <a:ext cx="4343995" cy="17716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Conceptuel des Données</a:t>
            </a:r>
            <a:endParaRPr lang="fr-FR" dirty="0"/>
          </a:p>
        </p:txBody>
      </p:sp>
      <p:sp>
        <p:nvSpPr>
          <p:cNvPr id="3" name="Espace réservé du contenu 2"/>
          <p:cNvSpPr>
            <a:spLocks noGrp="1"/>
          </p:cNvSpPr>
          <p:nvPr>
            <p:ph idx="1"/>
          </p:nvPr>
        </p:nvSpPr>
        <p:spPr>
          <a:xfrm>
            <a:off x="457200" y="1600201"/>
            <a:ext cx="8229600" cy="1400171"/>
          </a:xfrm>
        </p:spPr>
        <p:txBody>
          <a:bodyPr>
            <a:normAutofit fontScale="77500" lnSpcReduction="20000"/>
          </a:bodyPr>
          <a:lstStyle/>
          <a:p>
            <a:r>
              <a:rPr lang="fr-FR" dirty="0" smtClean="0"/>
              <a:t>Cardinalité d’une association : le nombre de fois minimal et maximal qu’une occurrence d’une des entités associée peut intervenir dans l’association</a:t>
            </a:r>
          </a:p>
          <a:p>
            <a:r>
              <a:rPr lang="fr-FR" dirty="0" smtClean="0"/>
              <a:t>Ex : un client peut commander entre 1 et n produits </a:t>
            </a:r>
            <a:endParaRPr lang="fr-FR" dirty="0"/>
          </a:p>
        </p:txBody>
      </p:sp>
      <p:pic>
        <p:nvPicPr>
          <p:cNvPr id="13314" name="Picture 2"/>
          <p:cNvPicPr>
            <a:picLocks noChangeAspect="1" noChangeArrowheads="1"/>
          </p:cNvPicPr>
          <p:nvPr/>
        </p:nvPicPr>
        <p:blipFill>
          <a:blip r:embed="rId2"/>
          <a:srcRect/>
          <a:stretch>
            <a:fillRect/>
          </a:stretch>
        </p:blipFill>
        <p:spPr bwMode="auto">
          <a:xfrm>
            <a:off x="857224" y="5143512"/>
            <a:ext cx="7962900" cy="119062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2500298" y="3071810"/>
            <a:ext cx="4343995" cy="17716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Conceptuel des Données</a:t>
            </a:r>
            <a:endParaRPr lang="fr-FR" dirty="0"/>
          </a:p>
        </p:txBody>
      </p:sp>
      <p:sp>
        <p:nvSpPr>
          <p:cNvPr id="3" name="Espace réservé du contenu 2"/>
          <p:cNvSpPr>
            <a:spLocks noGrp="1"/>
          </p:cNvSpPr>
          <p:nvPr>
            <p:ph idx="1"/>
          </p:nvPr>
        </p:nvSpPr>
        <p:spPr>
          <a:xfrm>
            <a:off x="457200" y="1600201"/>
            <a:ext cx="8229600" cy="1685924"/>
          </a:xfrm>
        </p:spPr>
        <p:txBody>
          <a:bodyPr/>
          <a:lstStyle/>
          <a:p>
            <a:r>
              <a:rPr lang="fr-FR" dirty="0" smtClean="0"/>
              <a:t>Dimension d’une association</a:t>
            </a:r>
          </a:p>
          <a:p>
            <a:pPr lvl="1"/>
            <a:r>
              <a:rPr lang="fr-FR" dirty="0" smtClean="0"/>
              <a:t>Nombre de « pattes » de l’association</a:t>
            </a:r>
          </a:p>
          <a:p>
            <a:pPr lvl="2"/>
            <a:r>
              <a:rPr lang="fr-FR" dirty="0" smtClean="0"/>
              <a:t>Binaire, ternaire ou n-aire</a:t>
            </a:r>
            <a:endParaRPr lang="fr-FR" dirty="0"/>
          </a:p>
        </p:txBody>
      </p:sp>
      <p:pic>
        <p:nvPicPr>
          <p:cNvPr id="14338" name="Picture 2"/>
          <p:cNvPicPr>
            <a:picLocks noChangeAspect="1" noChangeArrowheads="1"/>
          </p:cNvPicPr>
          <p:nvPr/>
        </p:nvPicPr>
        <p:blipFill>
          <a:blip r:embed="rId2"/>
          <a:srcRect/>
          <a:stretch>
            <a:fillRect/>
          </a:stretch>
        </p:blipFill>
        <p:spPr bwMode="auto">
          <a:xfrm>
            <a:off x="2214546" y="3286124"/>
            <a:ext cx="4714875" cy="237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Conceptuel des Données</a:t>
            </a:r>
            <a:endParaRPr lang="fr-FR" dirty="0"/>
          </a:p>
        </p:txBody>
      </p:sp>
      <p:sp>
        <p:nvSpPr>
          <p:cNvPr id="3" name="Espace réservé du contenu 2"/>
          <p:cNvSpPr>
            <a:spLocks noGrp="1"/>
          </p:cNvSpPr>
          <p:nvPr>
            <p:ph idx="1"/>
          </p:nvPr>
        </p:nvSpPr>
        <p:spPr>
          <a:xfrm>
            <a:off x="457200" y="1600201"/>
            <a:ext cx="8229600" cy="1685923"/>
          </a:xfrm>
        </p:spPr>
        <p:txBody>
          <a:bodyPr>
            <a:normAutofit fontScale="92500" lnSpcReduction="20000"/>
          </a:bodyPr>
          <a:lstStyle/>
          <a:p>
            <a:r>
              <a:rPr lang="fr-FR" dirty="0" smtClean="0"/>
              <a:t>Associations réflexives : : Une association dont plusieurs « pattes » lient la même entité. Dans ce cas, plusieurs occurrences de la même entité seront associées.</a:t>
            </a:r>
          </a:p>
        </p:txBody>
      </p:sp>
      <p:pic>
        <p:nvPicPr>
          <p:cNvPr id="15362" name="Picture 2"/>
          <p:cNvPicPr>
            <a:picLocks noChangeAspect="1" noChangeArrowheads="1"/>
          </p:cNvPicPr>
          <p:nvPr/>
        </p:nvPicPr>
        <p:blipFill>
          <a:blip r:embed="rId2"/>
          <a:srcRect/>
          <a:stretch>
            <a:fillRect/>
          </a:stretch>
        </p:blipFill>
        <p:spPr bwMode="auto">
          <a:xfrm>
            <a:off x="2714612" y="3357562"/>
            <a:ext cx="4000500" cy="210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relation réflexive</a:t>
            </a:r>
            <a:endParaRPr lang="fr-FR" dirty="0"/>
          </a:p>
        </p:txBody>
      </p:sp>
      <p:sp>
        <p:nvSpPr>
          <p:cNvPr id="3" name="Espace réservé du contenu 2"/>
          <p:cNvSpPr>
            <a:spLocks noGrp="1"/>
          </p:cNvSpPr>
          <p:nvPr>
            <p:ph idx="1"/>
          </p:nvPr>
        </p:nvSpPr>
        <p:spPr>
          <a:xfrm>
            <a:off x="457200" y="1600201"/>
            <a:ext cx="8229600" cy="2257428"/>
          </a:xfrm>
        </p:spPr>
        <p:txBody>
          <a:bodyPr>
            <a:normAutofit fontScale="77500" lnSpcReduction="20000"/>
          </a:bodyPr>
          <a:lstStyle/>
          <a:p>
            <a:r>
              <a:rPr lang="fr-FR" b="1" dirty="0" smtClean="0"/>
              <a:t>Relation "Employé supervise Employé"</a:t>
            </a:r>
            <a:r>
              <a:rPr lang="fr-FR" dirty="0" smtClean="0"/>
              <a:t> : Dans une organisation, un employé peut être supervisé par un autre employé. Dans ce cas, chaque employé est lié à un autre employé qui le supervise. Par exemple, si l'entité est "Employé" et la relation est "Superviser", nous aurions une relation réflexive où un employé peut superviser un autre employé.</a:t>
            </a:r>
            <a:endParaRPr lang="fr-FR" dirty="0"/>
          </a:p>
        </p:txBody>
      </p:sp>
      <p:pic>
        <p:nvPicPr>
          <p:cNvPr id="13314" name="Picture 2"/>
          <p:cNvPicPr>
            <a:picLocks noChangeAspect="1" noChangeArrowheads="1"/>
          </p:cNvPicPr>
          <p:nvPr/>
        </p:nvPicPr>
        <p:blipFill>
          <a:blip r:embed="rId2"/>
          <a:srcRect/>
          <a:stretch>
            <a:fillRect/>
          </a:stretch>
        </p:blipFill>
        <p:spPr bwMode="auto">
          <a:xfrm>
            <a:off x="928662" y="4000504"/>
            <a:ext cx="7448550" cy="166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relation réflexive</a:t>
            </a:r>
            <a:endParaRPr lang="fr-FR" dirty="0"/>
          </a:p>
        </p:txBody>
      </p:sp>
      <p:sp>
        <p:nvSpPr>
          <p:cNvPr id="3" name="Espace réservé du contenu 2"/>
          <p:cNvSpPr>
            <a:spLocks noGrp="1"/>
          </p:cNvSpPr>
          <p:nvPr>
            <p:ph idx="1"/>
          </p:nvPr>
        </p:nvSpPr>
        <p:spPr>
          <a:xfrm>
            <a:off x="457200" y="1600201"/>
            <a:ext cx="8229600" cy="2257428"/>
          </a:xfrm>
        </p:spPr>
        <p:txBody>
          <a:bodyPr>
            <a:normAutofit fontScale="77500" lnSpcReduction="20000"/>
          </a:bodyPr>
          <a:lstStyle/>
          <a:p>
            <a:r>
              <a:rPr lang="fr-FR" b="1" dirty="0" smtClean="0"/>
              <a:t>Relation "Employé supervise Employé"</a:t>
            </a:r>
            <a:r>
              <a:rPr lang="fr-FR" dirty="0" smtClean="0"/>
              <a:t> : Dans une organisation, un employé peut être supervisé par un autre employé. Dans ce cas, chaque employé est lié à un autre employé qui le supervise. Par exemple, si l'entité est "Employé" et la relation est "Superviser", nous aurions une relation réflexive où un employé peut superviser un autre employé.</a:t>
            </a:r>
            <a:endParaRPr lang="fr-FR" dirty="0"/>
          </a:p>
        </p:txBody>
      </p:sp>
      <p:pic>
        <p:nvPicPr>
          <p:cNvPr id="14338" name="Picture 2"/>
          <p:cNvPicPr>
            <a:picLocks noChangeAspect="1" noChangeArrowheads="1"/>
          </p:cNvPicPr>
          <p:nvPr/>
        </p:nvPicPr>
        <p:blipFill>
          <a:blip r:embed="rId2"/>
          <a:srcRect/>
          <a:stretch>
            <a:fillRect/>
          </a:stretch>
        </p:blipFill>
        <p:spPr bwMode="auto">
          <a:xfrm>
            <a:off x="1785918" y="4214818"/>
            <a:ext cx="5648325"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Bases de la Méthode MERISE</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Séparation </a:t>
            </a:r>
            <a:r>
              <a:rPr lang="fr-FR" b="1" dirty="0"/>
              <a:t>des données et des traitements</a:t>
            </a:r>
            <a:r>
              <a:rPr lang="fr-FR" dirty="0"/>
              <a:t>:</a:t>
            </a:r>
          </a:p>
          <a:p>
            <a:pPr lvl="1"/>
            <a:r>
              <a:rPr lang="fr-FR" dirty="0"/>
              <a:t>Cette notion fondamentale implique la distinction claire entre les données manipulées par le système et les opérations effectuées sur ces données.</a:t>
            </a:r>
          </a:p>
          <a:p>
            <a:r>
              <a:rPr lang="fr-FR" b="1" dirty="0"/>
              <a:t>Modèles</a:t>
            </a:r>
            <a:r>
              <a:rPr lang="fr-FR" dirty="0"/>
              <a:t>:</a:t>
            </a:r>
          </a:p>
          <a:p>
            <a:pPr lvl="1"/>
            <a:r>
              <a:rPr lang="fr-FR" dirty="0"/>
              <a:t>La Méthode MERISE propose différents modèles pour représenter les différents aspects d'un système d'information.</a:t>
            </a:r>
          </a:p>
          <a:p>
            <a:pPr lvl="1"/>
            <a:r>
              <a:rPr lang="fr-FR" dirty="0"/>
              <a:t>Ces modèles incluent le modèle conceptuel de données, le modèle organisationnel, et le modèle physique.</a:t>
            </a:r>
          </a:p>
          <a:p>
            <a:r>
              <a:rPr lang="fr-FR" b="1" dirty="0"/>
              <a:t>Niveaux d'Abstraction</a:t>
            </a:r>
            <a:r>
              <a:rPr lang="fr-FR" dirty="0"/>
              <a:t>:</a:t>
            </a:r>
          </a:p>
          <a:p>
            <a:pPr lvl="1"/>
            <a:r>
              <a:rPr lang="fr-FR" dirty="0"/>
              <a:t>La méthode utilise des niveaux d'abstraction pour décomposer le système en parties plus gérables et compréhensibles.</a:t>
            </a:r>
          </a:p>
          <a:p>
            <a:pPr lvl="1"/>
            <a:r>
              <a:rPr lang="fr-FR" dirty="0"/>
              <a:t>Les niveaux d'abstraction incluent le niveau conceptuel, organisationnel et physique</a:t>
            </a:r>
            <a:r>
              <a:rPr lang="fr-FR" dirty="0" smtClean="0"/>
              <a:t>.</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relation réflexive</a:t>
            </a:r>
            <a:endParaRPr lang="fr-FR" dirty="0"/>
          </a:p>
        </p:txBody>
      </p:sp>
      <p:sp>
        <p:nvSpPr>
          <p:cNvPr id="3" name="Espace réservé du contenu 2"/>
          <p:cNvSpPr>
            <a:spLocks noGrp="1"/>
          </p:cNvSpPr>
          <p:nvPr>
            <p:ph idx="1"/>
          </p:nvPr>
        </p:nvSpPr>
        <p:spPr/>
        <p:txBody>
          <a:bodyPr>
            <a:normAutofit fontScale="85000" lnSpcReduction="20000"/>
          </a:bodyPr>
          <a:lstStyle/>
          <a:p>
            <a:r>
              <a:rPr lang="fr-FR" b="1" dirty="0" smtClean="0"/>
              <a:t>Relation "Personne est parent de Personne"</a:t>
            </a:r>
            <a:r>
              <a:rPr lang="fr-FR" dirty="0" smtClean="0"/>
              <a:t> : Dans un modèle de gestion de famille, une personne peut être parente d'une autre personne. Par exemple, un individu peut être le parent de ses propres enfants. Ainsi, la relation "Parenté" serait réflexive, où une personne peut être liée à une autre personne en tant que parent.</a:t>
            </a:r>
          </a:p>
          <a:p>
            <a:r>
              <a:rPr lang="fr-FR" b="1" dirty="0" smtClean="0"/>
              <a:t>Relation "Personne est ami de Personne"</a:t>
            </a:r>
            <a:r>
              <a:rPr lang="fr-FR" dirty="0" smtClean="0"/>
              <a:t> : Dans un réseau social, une personne peut être amie avec une autre personne. Cette relation peut être réflexive car une personne peut être amie d'elle-même, même si cela peut sembler inhabituel dans un contexte réel.</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relation réflexive</a:t>
            </a:r>
            <a:endParaRPr lang="fr-FR" dirty="0"/>
          </a:p>
        </p:txBody>
      </p:sp>
      <p:sp>
        <p:nvSpPr>
          <p:cNvPr id="3" name="Espace réservé du contenu 2"/>
          <p:cNvSpPr>
            <a:spLocks noGrp="1"/>
          </p:cNvSpPr>
          <p:nvPr>
            <p:ph idx="1"/>
          </p:nvPr>
        </p:nvSpPr>
        <p:spPr/>
        <p:txBody>
          <a:bodyPr/>
          <a:lstStyle/>
          <a:p>
            <a:r>
              <a:rPr lang="fr-FR" b="1" dirty="0" smtClean="0"/>
              <a:t>Relation "</a:t>
            </a:r>
            <a:r>
              <a:rPr lang="fr-FR" b="1" dirty="0" err="1" smtClean="0"/>
              <a:t>Noeud</a:t>
            </a:r>
            <a:r>
              <a:rPr lang="fr-FR" b="1" dirty="0" smtClean="0"/>
              <a:t> est connecté à </a:t>
            </a:r>
            <a:r>
              <a:rPr lang="fr-FR" b="1" dirty="0" err="1" smtClean="0"/>
              <a:t>Noeud</a:t>
            </a:r>
            <a:r>
              <a:rPr lang="fr-FR" b="1" dirty="0" smtClean="0"/>
              <a:t>" dans un graphe</a:t>
            </a:r>
            <a:r>
              <a:rPr lang="fr-FR" dirty="0" smtClean="0"/>
              <a:t> : Dans un modèle de graphe, un nœud peut être connecté à un autre nœud. Cette relation peut être réflexive, où un nœud peut être connecté à lui-même, formant ainsi une boucle ou une connexion directe. Cela peut être utilisé pour représenter des concepts comme l'</a:t>
            </a:r>
            <a:r>
              <a:rPr lang="fr-FR" dirty="0" err="1" smtClean="0"/>
              <a:t>auto-référence</a:t>
            </a:r>
            <a:r>
              <a:rPr lang="fr-FR" dirty="0" smtClean="0"/>
              <a:t> ou les dépendances circulaires.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Phases de Réalisation d'un MCD</a:t>
            </a:r>
            <a:endParaRPr lang="fr-FR" dirty="0"/>
          </a:p>
        </p:txBody>
      </p:sp>
      <p:sp>
        <p:nvSpPr>
          <p:cNvPr id="3" name="Espace réservé du contenu 2"/>
          <p:cNvSpPr>
            <a:spLocks noGrp="1"/>
          </p:cNvSpPr>
          <p:nvPr>
            <p:ph idx="1"/>
          </p:nvPr>
        </p:nvSpPr>
        <p:spPr/>
        <p:txBody>
          <a:bodyPr>
            <a:noAutofit/>
          </a:bodyPr>
          <a:lstStyle/>
          <a:p>
            <a:pPr algn="just"/>
            <a:r>
              <a:rPr lang="fr-FR" sz="1800" b="1" dirty="0" smtClean="0"/>
              <a:t>Analyse des Besoins</a:t>
            </a:r>
            <a:r>
              <a:rPr lang="fr-FR" sz="1800" dirty="0" smtClean="0"/>
              <a:t> :</a:t>
            </a:r>
          </a:p>
          <a:p>
            <a:pPr lvl="1" algn="just"/>
            <a:r>
              <a:rPr lang="fr-FR" sz="1600" dirty="0" smtClean="0"/>
              <a:t>La première étape consiste à comprendre les besoins du système d'information. Cela implique l'identification des acteurs, des processus métier et des informations nécessaires pour soutenir ces processus.</a:t>
            </a:r>
          </a:p>
          <a:p>
            <a:pPr algn="just"/>
            <a:r>
              <a:rPr lang="fr-FR" sz="1800" b="1" dirty="0" smtClean="0"/>
              <a:t>Identification des Entités</a:t>
            </a:r>
            <a:r>
              <a:rPr lang="fr-FR" sz="1800" dirty="0" smtClean="0"/>
              <a:t> :</a:t>
            </a:r>
          </a:p>
          <a:p>
            <a:pPr lvl="1" algn="just"/>
            <a:r>
              <a:rPr lang="fr-FR" sz="1600" dirty="0" smtClean="0"/>
              <a:t>Sur la base de l'analyse des besoins, identifiez les entités principales du système. Une entité représente un objet du monde réel ou une abstraction ayant une signification pour le système.</a:t>
            </a:r>
          </a:p>
          <a:p>
            <a:pPr algn="just"/>
            <a:r>
              <a:rPr lang="fr-FR" sz="1800" b="1" dirty="0" smtClean="0"/>
              <a:t>Identification des Attributs</a:t>
            </a:r>
            <a:r>
              <a:rPr lang="fr-FR" sz="1800" dirty="0" smtClean="0"/>
              <a:t> :</a:t>
            </a:r>
          </a:p>
          <a:p>
            <a:pPr lvl="1" algn="just"/>
            <a:r>
              <a:rPr lang="fr-FR" sz="1600" dirty="0" smtClean="0"/>
              <a:t>Pour chaque entité identifiée, déterminez les attributs qui décrivent les caractéristiques de cette entité. Les attributs sont les propriétés ou les données associées à une entité.</a:t>
            </a:r>
          </a:p>
          <a:p>
            <a:pPr algn="just"/>
            <a:r>
              <a:rPr lang="fr-FR" sz="1800" b="1" dirty="0" smtClean="0"/>
              <a:t>Identification des Associations</a:t>
            </a:r>
            <a:r>
              <a:rPr lang="fr-FR" sz="1800" dirty="0" smtClean="0"/>
              <a:t> :</a:t>
            </a:r>
          </a:p>
          <a:p>
            <a:pPr lvl="1" algn="just"/>
            <a:r>
              <a:rPr lang="fr-FR" sz="1600" dirty="0" smtClean="0"/>
              <a:t>Identifiez les associations entre les entités. Une association représente une relation significative entre deux entités. Déterminez la nature de ces associations (1:1, 1:N, N:M) en fonction des règles métier.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Phases de Réalisation d'un MCD</a:t>
            </a:r>
            <a:endParaRPr lang="fr-FR" dirty="0"/>
          </a:p>
        </p:txBody>
      </p:sp>
      <p:sp>
        <p:nvSpPr>
          <p:cNvPr id="3" name="Espace réservé du contenu 2"/>
          <p:cNvSpPr>
            <a:spLocks noGrp="1"/>
          </p:cNvSpPr>
          <p:nvPr>
            <p:ph idx="1"/>
          </p:nvPr>
        </p:nvSpPr>
        <p:spPr/>
        <p:txBody>
          <a:bodyPr>
            <a:noAutofit/>
          </a:bodyPr>
          <a:lstStyle/>
          <a:p>
            <a:pPr algn="just"/>
            <a:r>
              <a:rPr lang="fr-FR" sz="2000" b="1" dirty="0" smtClean="0"/>
              <a:t>Attribution des Cardinalités</a:t>
            </a:r>
            <a:r>
              <a:rPr lang="fr-FR" sz="2000" dirty="0" smtClean="0"/>
              <a:t> :</a:t>
            </a:r>
          </a:p>
          <a:p>
            <a:pPr lvl="1" algn="just"/>
            <a:r>
              <a:rPr lang="fr-FR" sz="1800" dirty="0" smtClean="0"/>
              <a:t>Déterminez les cardinalités des associations pour spécifier le nombre d'instances d'une entité qui peuvent être liées à une instance d'une autre entité. Les cardinalités sont généralement exprimées comme 0..1, 1, 0..N, 1..N, etc.</a:t>
            </a:r>
          </a:p>
          <a:p>
            <a:pPr algn="just"/>
            <a:r>
              <a:rPr lang="fr-FR" sz="2000" b="1" dirty="0" smtClean="0"/>
              <a:t>Identification des Clés Primaires</a:t>
            </a:r>
            <a:r>
              <a:rPr lang="fr-FR" sz="2000" dirty="0" smtClean="0"/>
              <a:t> :</a:t>
            </a:r>
          </a:p>
          <a:p>
            <a:pPr lvl="1" algn="just"/>
            <a:r>
              <a:rPr lang="fr-FR" sz="1800" dirty="0" smtClean="0"/>
              <a:t>Pour chaque entité, identifiez la clé principale qui garantit l'unicité des instances de cette entité. La clé principale est généralement un attribut ou une combinaison d'attributs qui identifie de manière unique chaque instance d'une entité.</a:t>
            </a:r>
          </a:p>
          <a:p>
            <a:pPr algn="just"/>
            <a:r>
              <a:rPr lang="fr-FR" sz="2000" b="1" dirty="0" smtClean="0"/>
              <a:t>Validation et Itération</a:t>
            </a:r>
            <a:r>
              <a:rPr lang="fr-FR" sz="2000" dirty="0" smtClean="0"/>
              <a:t> :</a:t>
            </a:r>
          </a:p>
          <a:p>
            <a:pPr lvl="1" algn="just"/>
            <a:r>
              <a:rPr lang="fr-FR" sz="1800" dirty="0" smtClean="0"/>
              <a:t>Une fois que le MCD initial est créé, il est important de le valider avec les parties prenantes du projet pour s'assurer qu'il répond aux besoins du système. Si nécessaire, itérez sur le modèle pour incorporer les commentaires et les ajustements.</a:t>
            </a:r>
            <a:endParaRPr lang="fr-FR"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La banque souhaite mettre en place une base de données relationnelle pour gérer ses clients. Elle voudrait enregistrer les informations personnelles de chaque client (nom, prénom, adresse) ainsi que les comptes qu'elle détient, avec leurs soldes. Il est à noter que certains comptes peuvent avoir plusieurs titulaires. De plus, les opérations bancaires telles que les retraits et les dépôts, avec les montants correspondants, doivent également être enregistrées. </a:t>
            </a:r>
          </a:p>
          <a:p>
            <a:r>
              <a:rPr lang="fr-FR" dirty="0" smtClean="0"/>
              <a:t>Identifiez les entités, leurs attributs respectifs et les relations entre elles avec leurs cardinalités.</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normAutofit/>
          </a:bodyPr>
          <a:lstStyle/>
          <a:p>
            <a:r>
              <a:rPr lang="fr-FR" b="1" dirty="0" smtClean="0"/>
              <a:t>Identification des Entités :</a:t>
            </a:r>
          </a:p>
          <a:p>
            <a:pPr lvl="1"/>
            <a:r>
              <a:rPr lang="fr-FR" b="1" dirty="0" smtClean="0"/>
              <a:t>Client</a:t>
            </a:r>
            <a:r>
              <a:rPr lang="fr-FR" dirty="0" smtClean="0"/>
              <a:t> : Représente chaque client de la banque.</a:t>
            </a:r>
          </a:p>
          <a:p>
            <a:pPr lvl="1"/>
            <a:r>
              <a:rPr lang="fr-FR" b="1" dirty="0" smtClean="0"/>
              <a:t>Compte</a:t>
            </a:r>
            <a:r>
              <a:rPr lang="fr-FR" dirty="0" smtClean="0"/>
              <a:t> : Représente chaque compte détenu par les clients de la banque.</a:t>
            </a:r>
          </a:p>
          <a:p>
            <a:pPr lvl="1"/>
            <a:r>
              <a:rPr lang="fr-FR" b="1" dirty="0" smtClean="0"/>
              <a:t>Opération bancaire</a:t>
            </a:r>
            <a:r>
              <a:rPr lang="fr-FR" dirty="0" smtClean="0"/>
              <a:t> : Représente chaque opération (retrait ou dépôt) effectuée sur un compte.</a:t>
            </a:r>
          </a:p>
          <a:p>
            <a:pPr lvl="1"/>
            <a:r>
              <a:rPr lang="fr-FR" b="1" dirty="0" smtClean="0"/>
              <a:t>Banque</a:t>
            </a:r>
            <a:r>
              <a:rPr lang="fr-FR" dirty="0" smtClean="0"/>
              <a:t> : Représente la banque elle-même.</a:t>
            </a:r>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normAutofit fontScale="47500" lnSpcReduction="20000"/>
          </a:bodyPr>
          <a:lstStyle/>
          <a:p>
            <a:r>
              <a:rPr lang="fr-FR" b="1" dirty="0" smtClean="0"/>
              <a:t>Identification des Attributs :</a:t>
            </a:r>
          </a:p>
          <a:p>
            <a:r>
              <a:rPr lang="fr-FR" b="1" dirty="0" smtClean="0"/>
              <a:t>Client</a:t>
            </a:r>
            <a:r>
              <a:rPr lang="fr-FR" dirty="0" smtClean="0"/>
              <a:t> :</a:t>
            </a:r>
          </a:p>
          <a:p>
            <a:pPr lvl="1"/>
            <a:r>
              <a:rPr lang="fr-FR" dirty="0" err="1" smtClean="0"/>
              <a:t>ID_Client</a:t>
            </a:r>
            <a:r>
              <a:rPr lang="fr-FR" dirty="0" smtClean="0"/>
              <a:t> (Clé primaire)</a:t>
            </a:r>
          </a:p>
          <a:p>
            <a:pPr lvl="1"/>
            <a:r>
              <a:rPr lang="fr-FR" dirty="0" smtClean="0"/>
              <a:t>Nom</a:t>
            </a:r>
          </a:p>
          <a:p>
            <a:pPr lvl="1"/>
            <a:r>
              <a:rPr lang="fr-FR" dirty="0" smtClean="0"/>
              <a:t>Prénom</a:t>
            </a:r>
          </a:p>
          <a:p>
            <a:pPr lvl="1"/>
            <a:r>
              <a:rPr lang="fr-FR" dirty="0" smtClean="0"/>
              <a:t>Adresse</a:t>
            </a:r>
          </a:p>
          <a:p>
            <a:pPr lvl="1"/>
            <a:r>
              <a:rPr lang="fr-FR" dirty="0" smtClean="0"/>
              <a:t>tel</a:t>
            </a:r>
          </a:p>
          <a:p>
            <a:r>
              <a:rPr lang="fr-FR" b="1" dirty="0" smtClean="0"/>
              <a:t>Compte</a:t>
            </a:r>
            <a:r>
              <a:rPr lang="fr-FR" dirty="0" smtClean="0"/>
              <a:t> :</a:t>
            </a:r>
          </a:p>
          <a:p>
            <a:pPr lvl="1"/>
            <a:r>
              <a:rPr lang="fr-FR" dirty="0" err="1" smtClean="0"/>
              <a:t>ID_Compte</a:t>
            </a:r>
            <a:r>
              <a:rPr lang="fr-FR" dirty="0" smtClean="0"/>
              <a:t> (Clé primaire)</a:t>
            </a:r>
          </a:p>
          <a:p>
            <a:pPr lvl="1"/>
            <a:r>
              <a:rPr lang="fr-FR" dirty="0" smtClean="0"/>
              <a:t>Numéro de compte</a:t>
            </a:r>
          </a:p>
          <a:p>
            <a:pPr lvl="1"/>
            <a:r>
              <a:rPr lang="fr-FR" dirty="0" smtClean="0"/>
              <a:t>Solde</a:t>
            </a:r>
          </a:p>
          <a:p>
            <a:r>
              <a:rPr lang="fr-FR" b="1" dirty="0" smtClean="0"/>
              <a:t>Opération bancaire</a:t>
            </a:r>
            <a:r>
              <a:rPr lang="fr-FR" dirty="0" smtClean="0"/>
              <a:t> :</a:t>
            </a:r>
          </a:p>
          <a:p>
            <a:pPr lvl="1"/>
            <a:r>
              <a:rPr lang="fr-FR" dirty="0" err="1" smtClean="0"/>
              <a:t>ID_Operation</a:t>
            </a:r>
            <a:r>
              <a:rPr lang="fr-FR" dirty="0" smtClean="0"/>
              <a:t> (Clé primaire)</a:t>
            </a:r>
          </a:p>
          <a:p>
            <a:pPr lvl="1"/>
            <a:r>
              <a:rPr lang="fr-FR" dirty="0" smtClean="0"/>
              <a:t>Type d'opération (retrait, dépôt)</a:t>
            </a:r>
          </a:p>
          <a:p>
            <a:pPr lvl="1"/>
            <a:r>
              <a:rPr lang="fr-FR" dirty="0" smtClean="0"/>
              <a:t>Montant de l'opération</a:t>
            </a:r>
          </a:p>
          <a:p>
            <a:pPr lvl="1"/>
            <a:r>
              <a:rPr lang="fr-FR" dirty="0" smtClean="0"/>
              <a:t>Date de l'opération</a:t>
            </a:r>
          </a:p>
          <a:p>
            <a:r>
              <a:rPr lang="fr-FR" b="1" dirty="0" smtClean="0"/>
              <a:t>Banque</a:t>
            </a:r>
            <a:r>
              <a:rPr lang="fr-FR" dirty="0" smtClean="0"/>
              <a:t> :</a:t>
            </a:r>
          </a:p>
          <a:p>
            <a:pPr lvl="1"/>
            <a:r>
              <a:rPr lang="fr-FR" dirty="0" err="1" smtClean="0"/>
              <a:t>ID_Banque</a:t>
            </a:r>
            <a:r>
              <a:rPr lang="fr-FR" dirty="0" smtClean="0"/>
              <a:t> (Clé primaire)</a:t>
            </a:r>
          </a:p>
          <a:p>
            <a:pPr lvl="1"/>
            <a:r>
              <a:rPr lang="fr-FR" dirty="0" smtClean="0"/>
              <a:t>Nom de la banque</a:t>
            </a:r>
          </a:p>
          <a:p>
            <a:pPr lvl="1"/>
            <a:r>
              <a:rPr lang="fr-FR" dirty="0" smtClean="0"/>
              <a:t>Adresse de la banque</a:t>
            </a:r>
          </a:p>
          <a:p>
            <a:pPr lvl="1"/>
            <a:r>
              <a:rPr lang="fr-FR" dirty="0" smtClean="0"/>
              <a:t>Code d'identification unique de la banque</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MCD (banque)</a:t>
            </a:r>
            <a:endParaRPr lang="fr-FR" dirty="0"/>
          </a:p>
        </p:txBody>
      </p:sp>
      <p:sp>
        <p:nvSpPr>
          <p:cNvPr id="4" name="Rectangle 3"/>
          <p:cNvSpPr/>
          <p:nvPr/>
        </p:nvSpPr>
        <p:spPr>
          <a:xfrm>
            <a:off x="357158" y="1357298"/>
            <a:ext cx="128588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Banque</a:t>
            </a:r>
          </a:p>
          <a:p>
            <a:r>
              <a:rPr lang="fr-FR" u="sng" dirty="0" err="1" smtClean="0"/>
              <a:t>ID_Banque</a:t>
            </a:r>
            <a:endParaRPr lang="fr-FR" u="sng" dirty="0" smtClean="0"/>
          </a:p>
          <a:p>
            <a:r>
              <a:rPr lang="fr-FR" dirty="0" smtClean="0"/>
              <a:t>Nom</a:t>
            </a:r>
          </a:p>
          <a:p>
            <a:r>
              <a:rPr lang="fr-FR" dirty="0" smtClean="0"/>
              <a:t>Adresse</a:t>
            </a:r>
          </a:p>
          <a:p>
            <a:r>
              <a:rPr lang="fr-FR" dirty="0" smtClean="0"/>
              <a:t>Code</a:t>
            </a:r>
          </a:p>
        </p:txBody>
      </p:sp>
      <p:sp>
        <p:nvSpPr>
          <p:cNvPr id="5" name="Rectangle 4"/>
          <p:cNvSpPr/>
          <p:nvPr/>
        </p:nvSpPr>
        <p:spPr>
          <a:xfrm>
            <a:off x="7000892" y="1428736"/>
            <a:ext cx="1571636" cy="12144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Compte</a:t>
            </a:r>
          </a:p>
          <a:p>
            <a:pPr marL="0" lvl="1"/>
            <a:r>
              <a:rPr lang="fr-FR" u="sng" dirty="0" err="1" smtClean="0"/>
              <a:t>ID_Compte</a:t>
            </a:r>
            <a:endParaRPr lang="fr-FR" u="sng" dirty="0" smtClean="0"/>
          </a:p>
          <a:p>
            <a:pPr marL="0" lvl="1"/>
            <a:r>
              <a:rPr lang="fr-FR" dirty="0" smtClean="0"/>
              <a:t>Numéro</a:t>
            </a:r>
          </a:p>
          <a:p>
            <a:pPr marL="0" lvl="1"/>
            <a:r>
              <a:rPr lang="fr-FR" dirty="0" smtClean="0"/>
              <a:t>Solde</a:t>
            </a:r>
          </a:p>
        </p:txBody>
      </p:sp>
      <p:sp>
        <p:nvSpPr>
          <p:cNvPr id="6" name="Rectangle 5"/>
          <p:cNvSpPr/>
          <p:nvPr/>
        </p:nvSpPr>
        <p:spPr>
          <a:xfrm>
            <a:off x="428596" y="4786322"/>
            <a:ext cx="1071570" cy="1714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Client</a:t>
            </a:r>
          </a:p>
          <a:p>
            <a:pPr marL="0" lvl="1"/>
            <a:r>
              <a:rPr lang="fr-FR" dirty="0" err="1" smtClean="0"/>
              <a:t>ID_Client</a:t>
            </a:r>
            <a:endParaRPr lang="fr-FR" dirty="0" smtClean="0"/>
          </a:p>
          <a:p>
            <a:pPr marL="0" lvl="1"/>
            <a:r>
              <a:rPr lang="fr-FR" dirty="0" smtClean="0"/>
              <a:t>Nom</a:t>
            </a:r>
          </a:p>
          <a:p>
            <a:pPr marL="0" lvl="1"/>
            <a:r>
              <a:rPr lang="fr-FR" dirty="0" smtClean="0"/>
              <a:t>Prénom</a:t>
            </a:r>
          </a:p>
          <a:p>
            <a:pPr marL="0" lvl="1"/>
            <a:r>
              <a:rPr lang="fr-FR" dirty="0" smtClean="0"/>
              <a:t>Adresse</a:t>
            </a:r>
          </a:p>
          <a:p>
            <a:pPr marL="0" lvl="1"/>
            <a:r>
              <a:rPr lang="fr-FR" dirty="0" smtClean="0"/>
              <a:t>tel</a:t>
            </a:r>
          </a:p>
        </p:txBody>
      </p:sp>
      <p:sp>
        <p:nvSpPr>
          <p:cNvPr id="8" name="Rectangle 7"/>
          <p:cNvSpPr/>
          <p:nvPr/>
        </p:nvSpPr>
        <p:spPr>
          <a:xfrm>
            <a:off x="6929454" y="4643446"/>
            <a:ext cx="1571636" cy="1714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Opération</a:t>
            </a:r>
          </a:p>
          <a:p>
            <a:pPr marL="0" lvl="1"/>
            <a:r>
              <a:rPr lang="fr-FR" dirty="0" err="1" smtClean="0"/>
              <a:t>ID_Operation</a:t>
            </a:r>
            <a:endParaRPr lang="fr-FR" dirty="0" smtClean="0"/>
          </a:p>
          <a:p>
            <a:pPr marL="0" lvl="1"/>
            <a:r>
              <a:rPr lang="fr-FR" dirty="0" smtClean="0"/>
              <a:t>Type</a:t>
            </a:r>
          </a:p>
          <a:p>
            <a:pPr marL="0" lvl="1"/>
            <a:r>
              <a:rPr lang="fr-FR" dirty="0" smtClean="0"/>
              <a:t>Montant</a:t>
            </a:r>
          </a:p>
          <a:p>
            <a:pPr marL="0" lvl="1"/>
            <a:r>
              <a:rPr lang="fr-FR" dirty="0" smtClean="0"/>
              <a:t>Date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normAutofit fontScale="85000" lnSpcReduction="10000"/>
          </a:bodyPr>
          <a:lstStyle/>
          <a:p>
            <a:r>
              <a:rPr lang="fr-FR" b="1" dirty="0" smtClean="0"/>
              <a:t>Identification des Associations :</a:t>
            </a:r>
          </a:p>
          <a:p>
            <a:pPr lvl="1"/>
            <a:r>
              <a:rPr lang="fr-FR" b="1" dirty="0" smtClean="0">
                <a:solidFill>
                  <a:srgbClr val="FF0000"/>
                </a:solidFill>
              </a:rPr>
              <a:t>Entre Banque et Client</a:t>
            </a:r>
            <a:r>
              <a:rPr lang="fr-FR" dirty="0" smtClean="0">
                <a:solidFill>
                  <a:srgbClr val="FF0000"/>
                </a:solidFill>
              </a:rPr>
              <a:t> : Une banque peut avoir plusieurs clients et chaque client est associé à une seule banque.</a:t>
            </a:r>
          </a:p>
          <a:p>
            <a:pPr lvl="1"/>
            <a:r>
              <a:rPr lang="fr-FR" b="1" dirty="0" smtClean="0"/>
              <a:t>Entre Banque et Compte</a:t>
            </a:r>
            <a:r>
              <a:rPr lang="fr-FR" dirty="0" smtClean="0"/>
              <a:t> : Une banque peut gérer plusieurs comptes et chaque compte est associé à une seule banque.</a:t>
            </a:r>
          </a:p>
          <a:p>
            <a:pPr lvl="1"/>
            <a:r>
              <a:rPr lang="fr-FR" b="1" dirty="0" smtClean="0"/>
              <a:t>Entre Client et Compte</a:t>
            </a:r>
            <a:r>
              <a:rPr lang="fr-FR" dirty="0" smtClean="0"/>
              <a:t> : Un client peut détenir (</a:t>
            </a:r>
            <a:r>
              <a:rPr lang="fr-FR" dirty="0" err="1" smtClean="0"/>
              <a:t>posséde</a:t>
            </a:r>
            <a:r>
              <a:rPr lang="fr-FR" dirty="0" smtClean="0"/>
              <a:t>) plusieurs comptes, et chaque compte appartient à un seul client.</a:t>
            </a:r>
          </a:p>
          <a:p>
            <a:pPr lvl="1"/>
            <a:r>
              <a:rPr lang="fr-FR" b="1" dirty="0" smtClean="0"/>
              <a:t>Entre Compte et Opération bancaire</a:t>
            </a:r>
            <a:r>
              <a:rPr lang="fr-FR" dirty="0" smtClean="0"/>
              <a:t> : Un compte peut avoir plusieurs opérations, et une opération est associée à un seul compte.</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MCD (banque)</a:t>
            </a:r>
            <a:endParaRPr lang="fr-FR" dirty="0"/>
          </a:p>
        </p:txBody>
      </p:sp>
      <p:sp>
        <p:nvSpPr>
          <p:cNvPr id="4" name="Rectangle 3"/>
          <p:cNvSpPr/>
          <p:nvPr/>
        </p:nvSpPr>
        <p:spPr>
          <a:xfrm>
            <a:off x="357158" y="1357298"/>
            <a:ext cx="128588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Banque</a:t>
            </a:r>
          </a:p>
          <a:p>
            <a:r>
              <a:rPr lang="fr-FR" u="sng" dirty="0" err="1" smtClean="0"/>
              <a:t>ID_Banque</a:t>
            </a:r>
            <a:endParaRPr lang="fr-FR" u="sng" dirty="0" smtClean="0"/>
          </a:p>
          <a:p>
            <a:r>
              <a:rPr lang="fr-FR" dirty="0" smtClean="0"/>
              <a:t>Nom</a:t>
            </a:r>
          </a:p>
          <a:p>
            <a:r>
              <a:rPr lang="fr-FR" dirty="0" smtClean="0"/>
              <a:t>Adresse</a:t>
            </a:r>
          </a:p>
          <a:p>
            <a:r>
              <a:rPr lang="fr-FR" dirty="0" smtClean="0"/>
              <a:t>Code</a:t>
            </a:r>
          </a:p>
        </p:txBody>
      </p:sp>
      <p:sp>
        <p:nvSpPr>
          <p:cNvPr id="5" name="Rectangle 4"/>
          <p:cNvSpPr/>
          <p:nvPr/>
        </p:nvSpPr>
        <p:spPr>
          <a:xfrm>
            <a:off x="7000892" y="1428736"/>
            <a:ext cx="1571636" cy="12144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Compte</a:t>
            </a:r>
          </a:p>
          <a:p>
            <a:pPr marL="0" lvl="1"/>
            <a:r>
              <a:rPr lang="fr-FR" u="sng" dirty="0" err="1" smtClean="0"/>
              <a:t>ID_Compte</a:t>
            </a:r>
            <a:endParaRPr lang="fr-FR" u="sng" dirty="0" smtClean="0"/>
          </a:p>
          <a:p>
            <a:pPr marL="0" lvl="1"/>
            <a:r>
              <a:rPr lang="fr-FR" dirty="0" smtClean="0"/>
              <a:t>Numéro</a:t>
            </a:r>
          </a:p>
          <a:p>
            <a:pPr marL="0" lvl="1"/>
            <a:r>
              <a:rPr lang="fr-FR" dirty="0" smtClean="0"/>
              <a:t>Solde</a:t>
            </a:r>
          </a:p>
        </p:txBody>
      </p:sp>
      <p:sp>
        <p:nvSpPr>
          <p:cNvPr id="6" name="Rectangle 5"/>
          <p:cNvSpPr/>
          <p:nvPr/>
        </p:nvSpPr>
        <p:spPr>
          <a:xfrm>
            <a:off x="428596" y="4786322"/>
            <a:ext cx="1071570" cy="1714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Client</a:t>
            </a:r>
          </a:p>
          <a:p>
            <a:pPr marL="0" lvl="1"/>
            <a:r>
              <a:rPr lang="fr-FR" dirty="0" err="1" smtClean="0"/>
              <a:t>ID_Client</a:t>
            </a:r>
            <a:endParaRPr lang="fr-FR" dirty="0" smtClean="0"/>
          </a:p>
          <a:p>
            <a:pPr marL="0" lvl="1"/>
            <a:r>
              <a:rPr lang="fr-FR" dirty="0" smtClean="0"/>
              <a:t>Nom</a:t>
            </a:r>
          </a:p>
          <a:p>
            <a:pPr marL="0" lvl="1"/>
            <a:r>
              <a:rPr lang="fr-FR" dirty="0" smtClean="0"/>
              <a:t>Prénom</a:t>
            </a:r>
          </a:p>
          <a:p>
            <a:pPr marL="0" lvl="1"/>
            <a:r>
              <a:rPr lang="fr-FR" dirty="0" smtClean="0"/>
              <a:t>Adresse</a:t>
            </a:r>
          </a:p>
          <a:p>
            <a:pPr marL="0" lvl="1"/>
            <a:r>
              <a:rPr lang="fr-FR" dirty="0" smtClean="0"/>
              <a:t>tel</a:t>
            </a:r>
          </a:p>
        </p:txBody>
      </p:sp>
      <p:sp>
        <p:nvSpPr>
          <p:cNvPr id="8" name="Rectangle 7"/>
          <p:cNvSpPr/>
          <p:nvPr/>
        </p:nvSpPr>
        <p:spPr>
          <a:xfrm>
            <a:off x="6929454" y="4643446"/>
            <a:ext cx="1571636" cy="1714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Opération</a:t>
            </a:r>
          </a:p>
          <a:p>
            <a:pPr marL="0" lvl="1"/>
            <a:r>
              <a:rPr lang="fr-FR" dirty="0" err="1" smtClean="0"/>
              <a:t>ID_Operation</a:t>
            </a:r>
            <a:endParaRPr lang="fr-FR" dirty="0" smtClean="0"/>
          </a:p>
          <a:p>
            <a:pPr marL="0" lvl="1"/>
            <a:r>
              <a:rPr lang="fr-FR" dirty="0" smtClean="0"/>
              <a:t>Type</a:t>
            </a:r>
          </a:p>
          <a:p>
            <a:pPr marL="0" lvl="1"/>
            <a:r>
              <a:rPr lang="fr-FR" dirty="0" smtClean="0"/>
              <a:t>Montant</a:t>
            </a:r>
          </a:p>
          <a:p>
            <a:pPr marL="0" lvl="1"/>
            <a:r>
              <a:rPr lang="fr-FR" dirty="0" smtClean="0"/>
              <a:t>Date</a:t>
            </a:r>
          </a:p>
        </p:txBody>
      </p:sp>
      <p:sp>
        <p:nvSpPr>
          <p:cNvPr id="7" name="Ellipse 6"/>
          <p:cNvSpPr/>
          <p:nvPr/>
        </p:nvSpPr>
        <p:spPr>
          <a:xfrm>
            <a:off x="3571868" y="1643050"/>
            <a:ext cx="1714512" cy="7858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Contenir</a:t>
            </a:r>
            <a:endParaRPr lang="fr-FR" dirty="0"/>
          </a:p>
        </p:txBody>
      </p:sp>
      <p:sp>
        <p:nvSpPr>
          <p:cNvPr id="9" name="Ellipse 8"/>
          <p:cNvSpPr/>
          <p:nvPr/>
        </p:nvSpPr>
        <p:spPr>
          <a:xfrm>
            <a:off x="3643306" y="4000504"/>
            <a:ext cx="1714512" cy="7858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Posséder</a:t>
            </a:r>
            <a:endParaRPr lang="fr-FR" dirty="0"/>
          </a:p>
        </p:txBody>
      </p:sp>
      <p:sp>
        <p:nvSpPr>
          <p:cNvPr id="10" name="Ellipse 9"/>
          <p:cNvSpPr/>
          <p:nvPr/>
        </p:nvSpPr>
        <p:spPr>
          <a:xfrm>
            <a:off x="6929454" y="3286124"/>
            <a:ext cx="1714512" cy="7858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concerner</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Modèles Merise</a:t>
            </a:r>
            <a:endParaRPr lang="fr-FR" dirty="0"/>
          </a:p>
        </p:txBody>
      </p:sp>
      <p:graphicFrame>
        <p:nvGraphicFramePr>
          <p:cNvPr id="7" name="Espace réservé du contenu 6"/>
          <p:cNvGraphicFramePr>
            <a:graphicFrameLocks noGrp="1"/>
          </p:cNvGraphicFramePr>
          <p:nvPr>
            <p:ph sz="half" idx="1"/>
          </p:nvPr>
        </p:nvGraphicFramePr>
        <p:xfrm>
          <a:off x="500034" y="2285992"/>
          <a:ext cx="4143405" cy="3071833"/>
        </p:xfrm>
        <a:graphic>
          <a:graphicData uri="http://schemas.openxmlformats.org/drawingml/2006/table">
            <a:tbl>
              <a:tblPr firstRow="1" bandRow="1">
                <a:tableStyleId>{5C22544A-7EE6-4342-B048-85BDC9FD1C3A}</a:tableStyleId>
              </a:tblPr>
              <a:tblGrid>
                <a:gridCol w="1381135"/>
                <a:gridCol w="1381135"/>
                <a:gridCol w="1381135"/>
              </a:tblGrid>
              <a:tr h="725708">
                <a:tc>
                  <a:txBody>
                    <a:bodyPr/>
                    <a:lstStyle/>
                    <a:p>
                      <a:endParaRPr lang="fr-FR" dirty="0"/>
                    </a:p>
                  </a:txBody>
                  <a:tcPr anchor="ctr"/>
                </a:tc>
                <a:tc>
                  <a:txBody>
                    <a:bodyPr/>
                    <a:lstStyle/>
                    <a:p>
                      <a:pPr algn="ctr"/>
                      <a:r>
                        <a:rPr lang="fr-FR" sz="1600" dirty="0" smtClean="0"/>
                        <a:t>Traitements</a:t>
                      </a:r>
                      <a:endParaRPr lang="fr-FR" sz="1600" dirty="0"/>
                    </a:p>
                  </a:txBody>
                  <a:tcPr anchor="ctr"/>
                </a:tc>
                <a:tc>
                  <a:txBody>
                    <a:bodyPr/>
                    <a:lstStyle/>
                    <a:p>
                      <a:pPr algn="ctr"/>
                      <a:r>
                        <a:rPr lang="fr-FR" sz="1600" dirty="0" smtClean="0"/>
                        <a:t>Données</a:t>
                      </a:r>
                      <a:endParaRPr lang="fr-FR" sz="1600" dirty="0"/>
                    </a:p>
                  </a:txBody>
                  <a:tcPr anchor="ctr"/>
                </a:tc>
              </a:tr>
              <a:tr h="725708">
                <a:tc>
                  <a:txBody>
                    <a:bodyPr/>
                    <a:lstStyle/>
                    <a:p>
                      <a:pPr algn="ctr"/>
                      <a:r>
                        <a:rPr lang="fr-FR" sz="1200" b="1" dirty="0" smtClean="0"/>
                        <a:t>Conceptuel</a:t>
                      </a:r>
                      <a:endParaRPr lang="fr-FR" sz="1200" b="1" dirty="0"/>
                    </a:p>
                  </a:txBody>
                  <a:tcPr anchor="ctr"/>
                </a:tc>
                <a:tc>
                  <a:txBody>
                    <a:bodyPr/>
                    <a:lstStyle/>
                    <a:p>
                      <a:pPr algn="ctr"/>
                      <a:r>
                        <a:rPr lang="fr-FR" b="1" dirty="0" smtClean="0"/>
                        <a:t>MCT</a:t>
                      </a:r>
                      <a:endParaRPr lang="fr-FR" b="1" dirty="0"/>
                    </a:p>
                  </a:txBody>
                  <a:tcPr anchor="ctr"/>
                </a:tc>
                <a:tc>
                  <a:txBody>
                    <a:bodyPr/>
                    <a:lstStyle/>
                    <a:p>
                      <a:pPr algn="ctr"/>
                      <a:r>
                        <a:rPr lang="fr-FR" b="1" dirty="0" smtClean="0"/>
                        <a:t>MCD</a:t>
                      </a:r>
                      <a:endParaRPr lang="fr-FR" b="1" dirty="0"/>
                    </a:p>
                  </a:txBody>
                  <a:tcPr anchor="ctr"/>
                </a:tc>
              </a:tr>
              <a:tr h="894709">
                <a:tc>
                  <a:txBody>
                    <a:bodyPr/>
                    <a:lstStyle/>
                    <a:p>
                      <a:pPr algn="ctr"/>
                      <a:r>
                        <a:rPr lang="fr-FR" sz="1200" b="1" dirty="0" smtClean="0"/>
                        <a:t>Organisationnel (logique)</a:t>
                      </a:r>
                      <a:endParaRPr lang="fr-FR" sz="1200" b="1" dirty="0"/>
                    </a:p>
                  </a:txBody>
                  <a:tcPr anchor="ctr"/>
                </a:tc>
                <a:tc>
                  <a:txBody>
                    <a:bodyPr/>
                    <a:lstStyle/>
                    <a:p>
                      <a:pPr algn="ctr"/>
                      <a:r>
                        <a:rPr lang="fr-FR" b="1" dirty="0" smtClean="0"/>
                        <a:t>MOT</a:t>
                      </a:r>
                      <a:endParaRPr lang="fr-FR" b="1" dirty="0"/>
                    </a:p>
                  </a:txBody>
                  <a:tcPr anchor="ctr"/>
                </a:tc>
                <a:tc>
                  <a:txBody>
                    <a:bodyPr/>
                    <a:lstStyle/>
                    <a:p>
                      <a:pPr algn="ctr"/>
                      <a:r>
                        <a:rPr lang="fr-FR" b="1" dirty="0" smtClean="0"/>
                        <a:t>MLD</a:t>
                      </a:r>
                      <a:endParaRPr lang="fr-FR" b="1" dirty="0"/>
                    </a:p>
                  </a:txBody>
                  <a:tcPr anchor="ctr"/>
                </a:tc>
              </a:tr>
              <a:tr h="725708">
                <a:tc>
                  <a:txBody>
                    <a:bodyPr/>
                    <a:lstStyle/>
                    <a:p>
                      <a:pPr algn="ctr"/>
                      <a:r>
                        <a:rPr lang="fr-FR" sz="1200" b="1" dirty="0" smtClean="0"/>
                        <a:t>physique</a:t>
                      </a:r>
                      <a:endParaRPr lang="fr-FR" sz="1200" b="1" dirty="0"/>
                    </a:p>
                  </a:txBody>
                  <a:tcPr anchor="ctr"/>
                </a:tc>
                <a:tc>
                  <a:txBody>
                    <a:bodyPr/>
                    <a:lstStyle/>
                    <a:p>
                      <a:pPr algn="ctr"/>
                      <a:r>
                        <a:rPr lang="fr-FR" b="1" dirty="0" smtClean="0"/>
                        <a:t>MPT</a:t>
                      </a:r>
                      <a:endParaRPr lang="fr-FR" b="1" dirty="0"/>
                    </a:p>
                  </a:txBody>
                  <a:tcPr anchor="ctr"/>
                </a:tc>
                <a:tc>
                  <a:txBody>
                    <a:bodyPr/>
                    <a:lstStyle/>
                    <a:p>
                      <a:pPr algn="ctr"/>
                      <a:r>
                        <a:rPr lang="fr-FR" b="1" dirty="0" smtClean="0"/>
                        <a:t>MPD</a:t>
                      </a:r>
                      <a:endParaRPr lang="fr-FR" b="1" dirty="0"/>
                    </a:p>
                  </a:txBody>
                  <a:tcPr anchor="ctr"/>
                </a:tc>
              </a:tr>
            </a:tbl>
          </a:graphicData>
        </a:graphic>
      </p:graphicFrame>
      <p:sp>
        <p:nvSpPr>
          <p:cNvPr id="6" name="Espace réservé du contenu 5"/>
          <p:cNvSpPr>
            <a:spLocks noGrp="1"/>
          </p:cNvSpPr>
          <p:nvPr>
            <p:ph sz="half" idx="2"/>
          </p:nvPr>
        </p:nvSpPr>
        <p:spPr>
          <a:xfrm>
            <a:off x="4786314" y="2143116"/>
            <a:ext cx="3900486" cy="3429023"/>
          </a:xfrm>
        </p:spPr>
        <p:txBody>
          <a:bodyPr>
            <a:noAutofit/>
          </a:bodyPr>
          <a:lstStyle/>
          <a:p>
            <a:pPr>
              <a:lnSpc>
                <a:spcPct val="150000"/>
              </a:lnSpc>
            </a:pPr>
            <a:r>
              <a:rPr lang="fr-FR" sz="1600" dirty="0" smtClean="0"/>
              <a:t>MCC : Modèle Conceptuel de Communication </a:t>
            </a:r>
          </a:p>
          <a:p>
            <a:pPr>
              <a:lnSpc>
                <a:spcPct val="150000"/>
              </a:lnSpc>
            </a:pPr>
            <a:r>
              <a:rPr lang="fr-FR" sz="1600" dirty="0" smtClean="0"/>
              <a:t>MCT : Modèle Conceptuel de Traitement</a:t>
            </a:r>
          </a:p>
          <a:p>
            <a:pPr>
              <a:lnSpc>
                <a:spcPct val="150000"/>
              </a:lnSpc>
            </a:pPr>
            <a:r>
              <a:rPr lang="fr-FR" sz="1600" dirty="0" smtClean="0"/>
              <a:t>MCD : Modèle Conceptuel de Données</a:t>
            </a:r>
          </a:p>
          <a:p>
            <a:pPr>
              <a:lnSpc>
                <a:spcPct val="150000"/>
              </a:lnSpc>
            </a:pPr>
            <a:r>
              <a:rPr lang="fr-FR" sz="1600" dirty="0" smtClean="0"/>
              <a:t>MOT : Modèle logique de Traitement</a:t>
            </a:r>
          </a:p>
          <a:p>
            <a:pPr>
              <a:lnSpc>
                <a:spcPct val="150000"/>
              </a:lnSpc>
            </a:pPr>
            <a:r>
              <a:rPr lang="fr-FR" sz="1600" dirty="0" smtClean="0"/>
              <a:t>MOD : Modèle logique de Données</a:t>
            </a:r>
          </a:p>
          <a:p>
            <a:pPr>
              <a:lnSpc>
                <a:spcPct val="150000"/>
              </a:lnSpc>
            </a:pPr>
            <a:r>
              <a:rPr lang="fr-FR" sz="1600" dirty="0" smtClean="0"/>
              <a:t>MPT : Modèle Physique de Traitement</a:t>
            </a:r>
          </a:p>
          <a:p>
            <a:pPr>
              <a:lnSpc>
                <a:spcPct val="150000"/>
              </a:lnSpc>
            </a:pPr>
            <a:r>
              <a:rPr lang="fr-FR" sz="1600" dirty="0" smtClean="0"/>
              <a:t>MPD : Modèle Physique de Données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normAutofit lnSpcReduction="10000"/>
          </a:bodyPr>
          <a:lstStyle/>
          <a:p>
            <a:r>
              <a:rPr lang="fr-FR" b="1" dirty="0" smtClean="0"/>
              <a:t>Attribution des Cardinalités :</a:t>
            </a:r>
          </a:p>
          <a:p>
            <a:pPr lvl="1"/>
            <a:r>
              <a:rPr lang="fr-FR" b="1" dirty="0" smtClean="0"/>
              <a:t>Entre Banque et Compte</a:t>
            </a:r>
            <a:r>
              <a:rPr lang="fr-FR" dirty="0" smtClean="0"/>
              <a:t> : (1:N) une banque peut gérer plusieurs comptes, mais un compte est associé à une seule banque.</a:t>
            </a:r>
          </a:p>
          <a:p>
            <a:pPr lvl="1"/>
            <a:r>
              <a:rPr lang="fr-FR" b="1" dirty="0" smtClean="0"/>
              <a:t>Entre Client et Compte</a:t>
            </a:r>
            <a:r>
              <a:rPr lang="fr-FR" dirty="0" smtClean="0"/>
              <a:t> : (1:N) un client peut détenir plusieurs comptes, mais un compte appartient à un seul client.</a:t>
            </a:r>
          </a:p>
          <a:p>
            <a:pPr lvl="1"/>
            <a:r>
              <a:rPr lang="fr-FR" b="1" dirty="0" smtClean="0"/>
              <a:t>Entre Compte et Opération bancaire</a:t>
            </a:r>
            <a:r>
              <a:rPr lang="fr-FR" dirty="0" smtClean="0"/>
              <a:t> : (1:N) un compte peut avoir plusieurs opérations, mais une opération est associée à un seul compte.</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MCD (banque)</a:t>
            </a:r>
            <a:endParaRPr lang="fr-FR" dirty="0"/>
          </a:p>
        </p:txBody>
      </p:sp>
      <p:sp>
        <p:nvSpPr>
          <p:cNvPr id="4" name="Rectangle 3"/>
          <p:cNvSpPr/>
          <p:nvPr/>
        </p:nvSpPr>
        <p:spPr>
          <a:xfrm>
            <a:off x="357158" y="1357298"/>
            <a:ext cx="1285884"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Banque</a:t>
            </a:r>
          </a:p>
          <a:p>
            <a:r>
              <a:rPr lang="fr-FR" u="sng" dirty="0" err="1" smtClean="0"/>
              <a:t>ID_Banque</a:t>
            </a:r>
            <a:endParaRPr lang="fr-FR" u="sng" dirty="0" smtClean="0"/>
          </a:p>
          <a:p>
            <a:r>
              <a:rPr lang="fr-FR" dirty="0" smtClean="0"/>
              <a:t>Nom</a:t>
            </a:r>
          </a:p>
          <a:p>
            <a:r>
              <a:rPr lang="fr-FR" dirty="0" smtClean="0"/>
              <a:t>Adresse</a:t>
            </a:r>
          </a:p>
          <a:p>
            <a:r>
              <a:rPr lang="fr-FR" dirty="0" smtClean="0"/>
              <a:t>Code</a:t>
            </a:r>
          </a:p>
        </p:txBody>
      </p:sp>
      <p:sp>
        <p:nvSpPr>
          <p:cNvPr id="5" name="Rectangle 4"/>
          <p:cNvSpPr/>
          <p:nvPr/>
        </p:nvSpPr>
        <p:spPr>
          <a:xfrm>
            <a:off x="7000892" y="1428736"/>
            <a:ext cx="1571636" cy="12144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Compte</a:t>
            </a:r>
          </a:p>
          <a:p>
            <a:pPr marL="0" lvl="1"/>
            <a:r>
              <a:rPr lang="fr-FR" u="sng" dirty="0" err="1" smtClean="0"/>
              <a:t>ID_Compte</a:t>
            </a:r>
            <a:endParaRPr lang="fr-FR" u="sng" dirty="0" smtClean="0"/>
          </a:p>
          <a:p>
            <a:pPr marL="0" lvl="1"/>
            <a:r>
              <a:rPr lang="fr-FR" dirty="0" smtClean="0"/>
              <a:t>Numéro</a:t>
            </a:r>
          </a:p>
          <a:p>
            <a:pPr marL="0" lvl="1"/>
            <a:r>
              <a:rPr lang="fr-FR" dirty="0" smtClean="0"/>
              <a:t>Solde</a:t>
            </a:r>
          </a:p>
        </p:txBody>
      </p:sp>
      <p:sp>
        <p:nvSpPr>
          <p:cNvPr id="6" name="Rectangle 5"/>
          <p:cNvSpPr/>
          <p:nvPr/>
        </p:nvSpPr>
        <p:spPr>
          <a:xfrm>
            <a:off x="428596" y="4786322"/>
            <a:ext cx="1071570" cy="1714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Client</a:t>
            </a:r>
          </a:p>
          <a:p>
            <a:pPr marL="0" lvl="1"/>
            <a:r>
              <a:rPr lang="fr-FR" dirty="0" err="1" smtClean="0"/>
              <a:t>ID_Client</a:t>
            </a:r>
            <a:endParaRPr lang="fr-FR" dirty="0" smtClean="0"/>
          </a:p>
          <a:p>
            <a:pPr marL="0" lvl="1"/>
            <a:r>
              <a:rPr lang="fr-FR" dirty="0" smtClean="0"/>
              <a:t>Nom</a:t>
            </a:r>
          </a:p>
          <a:p>
            <a:pPr marL="0" lvl="1"/>
            <a:r>
              <a:rPr lang="fr-FR" dirty="0" smtClean="0"/>
              <a:t>Prénom</a:t>
            </a:r>
          </a:p>
          <a:p>
            <a:pPr marL="0" lvl="1"/>
            <a:r>
              <a:rPr lang="fr-FR" dirty="0" smtClean="0"/>
              <a:t>Adresse</a:t>
            </a:r>
          </a:p>
          <a:p>
            <a:pPr marL="0" lvl="1"/>
            <a:r>
              <a:rPr lang="fr-FR" dirty="0" smtClean="0"/>
              <a:t>tel</a:t>
            </a:r>
          </a:p>
        </p:txBody>
      </p:sp>
      <p:sp>
        <p:nvSpPr>
          <p:cNvPr id="8" name="Rectangle 7"/>
          <p:cNvSpPr/>
          <p:nvPr/>
        </p:nvSpPr>
        <p:spPr>
          <a:xfrm>
            <a:off x="7000892" y="4786322"/>
            <a:ext cx="1571636" cy="1714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lvl="1"/>
            <a:r>
              <a:rPr lang="fr-FR" b="1" dirty="0" smtClean="0"/>
              <a:t>Opération</a:t>
            </a:r>
          </a:p>
          <a:p>
            <a:pPr marL="0" lvl="1"/>
            <a:r>
              <a:rPr lang="fr-FR" dirty="0" err="1" smtClean="0"/>
              <a:t>ID_Operation</a:t>
            </a:r>
            <a:endParaRPr lang="fr-FR" dirty="0" smtClean="0"/>
          </a:p>
          <a:p>
            <a:pPr marL="0" lvl="1"/>
            <a:r>
              <a:rPr lang="fr-FR" dirty="0" smtClean="0"/>
              <a:t>Type</a:t>
            </a:r>
          </a:p>
          <a:p>
            <a:pPr marL="0" lvl="1"/>
            <a:r>
              <a:rPr lang="fr-FR" dirty="0" smtClean="0"/>
              <a:t>Montant</a:t>
            </a:r>
          </a:p>
          <a:p>
            <a:pPr marL="0" lvl="1"/>
            <a:r>
              <a:rPr lang="fr-FR" dirty="0" smtClean="0"/>
              <a:t>Date</a:t>
            </a:r>
          </a:p>
        </p:txBody>
      </p:sp>
      <p:sp>
        <p:nvSpPr>
          <p:cNvPr id="7" name="Ellipse 6"/>
          <p:cNvSpPr/>
          <p:nvPr/>
        </p:nvSpPr>
        <p:spPr>
          <a:xfrm>
            <a:off x="3571868" y="1643050"/>
            <a:ext cx="1714512" cy="7858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Contenir</a:t>
            </a:r>
            <a:endParaRPr lang="fr-FR" dirty="0"/>
          </a:p>
        </p:txBody>
      </p:sp>
      <p:sp>
        <p:nvSpPr>
          <p:cNvPr id="9" name="Ellipse 8"/>
          <p:cNvSpPr/>
          <p:nvPr/>
        </p:nvSpPr>
        <p:spPr>
          <a:xfrm>
            <a:off x="3643306" y="3786190"/>
            <a:ext cx="1714512" cy="7858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Posséder</a:t>
            </a:r>
            <a:endParaRPr lang="fr-FR" dirty="0"/>
          </a:p>
        </p:txBody>
      </p:sp>
      <p:sp>
        <p:nvSpPr>
          <p:cNvPr id="10" name="Ellipse 9"/>
          <p:cNvSpPr/>
          <p:nvPr/>
        </p:nvSpPr>
        <p:spPr>
          <a:xfrm>
            <a:off x="6929454" y="3286124"/>
            <a:ext cx="1714512" cy="7858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concerner</a:t>
            </a:r>
            <a:endParaRPr lang="fr-FR" dirty="0"/>
          </a:p>
        </p:txBody>
      </p:sp>
      <p:cxnSp>
        <p:nvCxnSpPr>
          <p:cNvPr id="12" name="Connecteur droit 11"/>
          <p:cNvCxnSpPr>
            <a:stCxn id="4" idx="3"/>
            <a:endCxn id="7" idx="2"/>
          </p:cNvCxnSpPr>
          <p:nvPr/>
        </p:nvCxnSpPr>
        <p:spPr>
          <a:xfrm flipV="1">
            <a:off x="1643042" y="2035959"/>
            <a:ext cx="1928826"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7" idx="6"/>
            <a:endCxn id="5" idx="1"/>
          </p:cNvCxnSpPr>
          <p:nvPr/>
        </p:nvCxnSpPr>
        <p:spPr>
          <a:xfrm>
            <a:off x="5286380" y="2035959"/>
            <a:ext cx="17145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5" idx="2"/>
            <a:endCxn id="10" idx="0"/>
          </p:cNvCxnSpPr>
          <p:nvPr/>
        </p:nvCxnSpPr>
        <p:spPr>
          <a:xfrm rot="5400000">
            <a:off x="7465239" y="2964653"/>
            <a:ext cx="6429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10" idx="4"/>
            <a:endCxn id="8" idx="0"/>
          </p:cNvCxnSpPr>
          <p:nvPr/>
        </p:nvCxnSpPr>
        <p:spPr>
          <a:xfrm rot="5400000">
            <a:off x="7429520" y="4429132"/>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9" idx="7"/>
            <a:endCxn id="5" idx="2"/>
          </p:cNvCxnSpPr>
          <p:nvPr/>
        </p:nvCxnSpPr>
        <p:spPr>
          <a:xfrm rot="5400000" flipH="1" flipV="1">
            <a:off x="5817677" y="1932238"/>
            <a:ext cx="1258088" cy="2679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9" idx="3"/>
            <a:endCxn id="6" idx="3"/>
          </p:cNvCxnSpPr>
          <p:nvPr/>
        </p:nvCxnSpPr>
        <p:spPr>
          <a:xfrm rot="5400000">
            <a:off x="2103954" y="3853141"/>
            <a:ext cx="1186650" cy="2394225"/>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785918" y="1714488"/>
            <a:ext cx="508473" cy="369332"/>
          </a:xfrm>
          <a:prstGeom prst="rect">
            <a:avLst/>
          </a:prstGeom>
          <a:noFill/>
        </p:spPr>
        <p:txBody>
          <a:bodyPr wrap="none" rtlCol="0">
            <a:spAutoFit/>
          </a:bodyPr>
          <a:lstStyle/>
          <a:p>
            <a:r>
              <a:rPr lang="fr-FR" dirty="0" smtClean="0"/>
              <a:t>1,N</a:t>
            </a:r>
            <a:endParaRPr lang="fr-FR" dirty="0"/>
          </a:p>
        </p:txBody>
      </p:sp>
      <p:sp>
        <p:nvSpPr>
          <p:cNvPr id="30" name="ZoneTexte 29"/>
          <p:cNvSpPr txBox="1"/>
          <p:nvPr/>
        </p:nvSpPr>
        <p:spPr>
          <a:xfrm>
            <a:off x="6000760" y="1702346"/>
            <a:ext cx="476412" cy="369332"/>
          </a:xfrm>
          <a:prstGeom prst="rect">
            <a:avLst/>
          </a:prstGeom>
          <a:noFill/>
        </p:spPr>
        <p:txBody>
          <a:bodyPr wrap="none" rtlCol="0">
            <a:spAutoFit/>
          </a:bodyPr>
          <a:lstStyle/>
          <a:p>
            <a:r>
              <a:rPr lang="fr-FR" dirty="0" smtClean="0"/>
              <a:t>1,1</a:t>
            </a:r>
            <a:endParaRPr lang="fr-FR" dirty="0"/>
          </a:p>
        </p:txBody>
      </p:sp>
      <p:sp>
        <p:nvSpPr>
          <p:cNvPr id="31" name="ZoneTexte 30"/>
          <p:cNvSpPr txBox="1"/>
          <p:nvPr/>
        </p:nvSpPr>
        <p:spPr>
          <a:xfrm>
            <a:off x="1643042" y="5143512"/>
            <a:ext cx="508473" cy="369332"/>
          </a:xfrm>
          <a:prstGeom prst="rect">
            <a:avLst/>
          </a:prstGeom>
          <a:noFill/>
        </p:spPr>
        <p:txBody>
          <a:bodyPr wrap="none" rtlCol="0">
            <a:spAutoFit/>
          </a:bodyPr>
          <a:lstStyle/>
          <a:p>
            <a:r>
              <a:rPr lang="fr-FR" dirty="0" smtClean="0"/>
              <a:t>1,N</a:t>
            </a:r>
            <a:endParaRPr lang="fr-FR" dirty="0"/>
          </a:p>
        </p:txBody>
      </p:sp>
      <p:sp>
        <p:nvSpPr>
          <p:cNvPr id="32" name="ZoneTexte 31"/>
          <p:cNvSpPr txBox="1"/>
          <p:nvPr/>
        </p:nvSpPr>
        <p:spPr>
          <a:xfrm>
            <a:off x="6215074" y="2928934"/>
            <a:ext cx="714380" cy="369332"/>
          </a:xfrm>
          <a:prstGeom prst="rect">
            <a:avLst/>
          </a:prstGeom>
          <a:noFill/>
        </p:spPr>
        <p:txBody>
          <a:bodyPr wrap="square" rtlCol="0">
            <a:spAutoFit/>
          </a:bodyPr>
          <a:lstStyle/>
          <a:p>
            <a:r>
              <a:rPr lang="fr-FR" dirty="0" smtClean="0"/>
              <a:t>1,1</a:t>
            </a:r>
            <a:endParaRPr lang="fr-FR" dirty="0"/>
          </a:p>
        </p:txBody>
      </p:sp>
      <p:sp>
        <p:nvSpPr>
          <p:cNvPr id="33" name="ZoneTexte 32"/>
          <p:cNvSpPr txBox="1"/>
          <p:nvPr/>
        </p:nvSpPr>
        <p:spPr>
          <a:xfrm>
            <a:off x="7786710" y="2857496"/>
            <a:ext cx="714380" cy="369332"/>
          </a:xfrm>
          <a:prstGeom prst="rect">
            <a:avLst/>
          </a:prstGeom>
          <a:noFill/>
        </p:spPr>
        <p:txBody>
          <a:bodyPr wrap="square" rtlCol="0">
            <a:spAutoFit/>
          </a:bodyPr>
          <a:lstStyle/>
          <a:p>
            <a:r>
              <a:rPr lang="fr-FR" dirty="0" smtClean="0"/>
              <a:t>0,N</a:t>
            </a:r>
            <a:endParaRPr lang="fr-FR" dirty="0"/>
          </a:p>
        </p:txBody>
      </p:sp>
      <p:sp>
        <p:nvSpPr>
          <p:cNvPr id="34" name="ZoneTexte 33"/>
          <p:cNvSpPr txBox="1"/>
          <p:nvPr/>
        </p:nvSpPr>
        <p:spPr>
          <a:xfrm>
            <a:off x="7786710" y="4202676"/>
            <a:ext cx="714380" cy="369332"/>
          </a:xfrm>
          <a:prstGeom prst="rect">
            <a:avLst/>
          </a:prstGeom>
          <a:noFill/>
        </p:spPr>
        <p:txBody>
          <a:bodyPr wrap="square" rtlCol="0">
            <a:spAutoFit/>
          </a:bodyPr>
          <a:lstStyle/>
          <a:p>
            <a:r>
              <a:rPr lang="fr-FR" dirty="0" smtClean="0"/>
              <a:t>1,1</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lstStyle/>
          <a:p>
            <a:r>
              <a:rPr lang="fr-FR" b="1" dirty="0" smtClean="0"/>
              <a:t>Identification des Clés Primaires :</a:t>
            </a:r>
          </a:p>
          <a:p>
            <a:r>
              <a:rPr lang="fr-FR" b="1" dirty="0" smtClean="0"/>
              <a:t>Client</a:t>
            </a:r>
            <a:r>
              <a:rPr lang="fr-FR" dirty="0" smtClean="0"/>
              <a:t> : </a:t>
            </a:r>
            <a:r>
              <a:rPr lang="fr-FR" dirty="0" err="1" smtClean="0"/>
              <a:t>ID_Client</a:t>
            </a:r>
            <a:endParaRPr lang="fr-FR" dirty="0" smtClean="0"/>
          </a:p>
          <a:p>
            <a:r>
              <a:rPr lang="fr-FR" b="1" dirty="0" smtClean="0"/>
              <a:t>Compte</a:t>
            </a:r>
            <a:r>
              <a:rPr lang="fr-FR" dirty="0" smtClean="0"/>
              <a:t> : </a:t>
            </a:r>
            <a:r>
              <a:rPr lang="fr-FR" dirty="0" err="1" smtClean="0"/>
              <a:t>ID_Compte</a:t>
            </a:r>
            <a:endParaRPr lang="fr-FR" dirty="0" smtClean="0"/>
          </a:p>
          <a:p>
            <a:r>
              <a:rPr lang="fr-FR" b="1" dirty="0" smtClean="0"/>
              <a:t>Opération bancaire</a:t>
            </a:r>
            <a:r>
              <a:rPr lang="fr-FR" dirty="0" smtClean="0"/>
              <a:t> : </a:t>
            </a:r>
            <a:r>
              <a:rPr lang="fr-FR" dirty="0" err="1" smtClean="0"/>
              <a:t>ID_Operation</a:t>
            </a:r>
            <a:endParaRPr lang="fr-FR" dirty="0" smtClean="0"/>
          </a:p>
          <a:p>
            <a:r>
              <a:rPr lang="fr-FR" b="1" dirty="0" smtClean="0"/>
              <a:t>Banque</a:t>
            </a:r>
            <a:r>
              <a:rPr lang="fr-FR" dirty="0" smtClean="0"/>
              <a:t> : </a:t>
            </a:r>
            <a:r>
              <a:rPr lang="fr-FR" dirty="0" err="1" smtClean="0"/>
              <a:t>ID_Banque</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lstStyle/>
          <a:p>
            <a:r>
              <a:rPr lang="fr-FR" dirty="0" smtClean="0"/>
              <a:t>Une université souhaite concevoir une base de données pour gérer les informations sur les étudiants, les cours et les enseignants. Chaque étudiant est inscrit à plusieurs cours, chaque cours est dispensé par un enseignant, et chaque enseignant peut enseigner plusieurs cours.</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lstStyle/>
          <a:p>
            <a:r>
              <a:rPr lang="fr-FR" b="1" dirty="0" smtClean="0"/>
              <a:t>Identification des Entités :</a:t>
            </a:r>
          </a:p>
          <a:p>
            <a:r>
              <a:rPr lang="fr-FR" b="1" dirty="0" smtClean="0"/>
              <a:t>Étudiant</a:t>
            </a:r>
            <a:r>
              <a:rPr lang="fr-FR" dirty="0" smtClean="0"/>
              <a:t> : Représente chaque étudiant inscrit à l'université.</a:t>
            </a:r>
          </a:p>
          <a:p>
            <a:r>
              <a:rPr lang="fr-FR" b="1" dirty="0" smtClean="0"/>
              <a:t>Cours</a:t>
            </a:r>
            <a:r>
              <a:rPr lang="fr-FR" dirty="0" smtClean="0"/>
              <a:t> : Représente chaque cours offert par l'université.</a:t>
            </a:r>
          </a:p>
          <a:p>
            <a:r>
              <a:rPr lang="fr-FR" b="1" dirty="0" smtClean="0"/>
              <a:t>Enseignant</a:t>
            </a:r>
            <a:r>
              <a:rPr lang="fr-FR" dirty="0" smtClean="0"/>
              <a:t> : Représente chaque enseignant qui dispense des cours à l'université.</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normAutofit fontScale="55000" lnSpcReduction="20000"/>
          </a:bodyPr>
          <a:lstStyle/>
          <a:p>
            <a:r>
              <a:rPr lang="fr-FR" b="1" dirty="0" smtClean="0"/>
              <a:t>Identification des Attributs :</a:t>
            </a:r>
          </a:p>
          <a:p>
            <a:r>
              <a:rPr lang="fr-FR" b="1" dirty="0" smtClean="0"/>
              <a:t>Étudiant</a:t>
            </a:r>
            <a:r>
              <a:rPr lang="fr-FR" dirty="0" smtClean="0"/>
              <a:t> :</a:t>
            </a:r>
          </a:p>
          <a:p>
            <a:pPr lvl="1"/>
            <a:r>
              <a:rPr lang="fr-FR" dirty="0" err="1" smtClean="0"/>
              <a:t>ID_Étudiant</a:t>
            </a:r>
            <a:r>
              <a:rPr lang="fr-FR" dirty="0" smtClean="0"/>
              <a:t> (Clé primaire)</a:t>
            </a:r>
          </a:p>
          <a:p>
            <a:pPr lvl="1"/>
            <a:r>
              <a:rPr lang="fr-FR" dirty="0" smtClean="0"/>
              <a:t>Nom</a:t>
            </a:r>
          </a:p>
          <a:p>
            <a:pPr lvl="1"/>
            <a:r>
              <a:rPr lang="fr-FR" dirty="0" smtClean="0"/>
              <a:t>Prénom</a:t>
            </a:r>
          </a:p>
          <a:p>
            <a:pPr lvl="1"/>
            <a:r>
              <a:rPr lang="fr-FR" dirty="0" smtClean="0"/>
              <a:t>Adresse</a:t>
            </a:r>
          </a:p>
          <a:p>
            <a:pPr lvl="1"/>
            <a:r>
              <a:rPr lang="fr-FR" dirty="0" smtClean="0"/>
              <a:t>Date de naissance</a:t>
            </a:r>
          </a:p>
          <a:p>
            <a:r>
              <a:rPr lang="fr-FR" b="1" dirty="0" smtClean="0"/>
              <a:t>Cours</a:t>
            </a:r>
            <a:r>
              <a:rPr lang="fr-FR" dirty="0" smtClean="0"/>
              <a:t> :</a:t>
            </a:r>
          </a:p>
          <a:p>
            <a:pPr lvl="1"/>
            <a:r>
              <a:rPr lang="fr-FR" dirty="0" err="1" smtClean="0"/>
              <a:t>ID_Cours</a:t>
            </a:r>
            <a:r>
              <a:rPr lang="fr-FR" dirty="0" smtClean="0"/>
              <a:t> (Clé primaire)</a:t>
            </a:r>
          </a:p>
          <a:p>
            <a:pPr lvl="1"/>
            <a:r>
              <a:rPr lang="fr-FR" dirty="0" smtClean="0"/>
              <a:t>Nom du cours</a:t>
            </a:r>
          </a:p>
          <a:p>
            <a:pPr lvl="1"/>
            <a:r>
              <a:rPr lang="fr-FR" dirty="0" smtClean="0"/>
              <a:t>Code du cours</a:t>
            </a:r>
          </a:p>
          <a:p>
            <a:pPr lvl="1"/>
            <a:r>
              <a:rPr lang="fr-FR" dirty="0" smtClean="0"/>
              <a:t>Nombre de crédits</a:t>
            </a:r>
          </a:p>
          <a:p>
            <a:r>
              <a:rPr lang="fr-FR" b="1" dirty="0" smtClean="0"/>
              <a:t>Enseignant</a:t>
            </a:r>
            <a:r>
              <a:rPr lang="fr-FR" dirty="0" smtClean="0"/>
              <a:t> :</a:t>
            </a:r>
          </a:p>
          <a:p>
            <a:pPr lvl="1"/>
            <a:r>
              <a:rPr lang="fr-FR" dirty="0" err="1" smtClean="0"/>
              <a:t>ID_Enseignant</a:t>
            </a:r>
            <a:r>
              <a:rPr lang="fr-FR" dirty="0" smtClean="0"/>
              <a:t> (Clé primaire)</a:t>
            </a:r>
          </a:p>
          <a:p>
            <a:pPr lvl="1"/>
            <a:r>
              <a:rPr lang="fr-FR" dirty="0" smtClean="0"/>
              <a:t>Nom</a:t>
            </a:r>
          </a:p>
          <a:p>
            <a:pPr lvl="1"/>
            <a:r>
              <a:rPr lang="fr-FR" dirty="0" smtClean="0"/>
              <a:t>Prénom</a:t>
            </a:r>
          </a:p>
          <a:p>
            <a:pPr lvl="1"/>
            <a:r>
              <a:rPr lang="fr-FR" dirty="0" smtClean="0"/>
              <a:t>Adresse email</a:t>
            </a:r>
          </a:p>
          <a:p>
            <a:pPr lvl="1"/>
            <a:r>
              <a:rPr lang="fr-FR" dirty="0" smtClean="0"/>
              <a:t>Spécialité</a:t>
            </a:r>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MCD (université )</a:t>
            </a:r>
            <a:endParaRPr lang="fr-FR" dirty="0"/>
          </a:p>
        </p:txBody>
      </p:sp>
      <p:sp>
        <p:nvSpPr>
          <p:cNvPr id="4" name="Rectangle 3"/>
          <p:cNvSpPr/>
          <p:nvPr/>
        </p:nvSpPr>
        <p:spPr>
          <a:xfrm>
            <a:off x="214282" y="1571612"/>
            <a:ext cx="2286016"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Étudiant</a:t>
            </a:r>
            <a:r>
              <a:rPr lang="fr-FR" dirty="0" smtClean="0"/>
              <a:t> :</a:t>
            </a:r>
          </a:p>
          <a:p>
            <a:pPr lvl="1"/>
            <a:r>
              <a:rPr lang="fr-FR" dirty="0" err="1" smtClean="0"/>
              <a:t>ID_Étudiant</a:t>
            </a:r>
            <a:endParaRPr lang="fr-FR" dirty="0" smtClean="0"/>
          </a:p>
          <a:p>
            <a:pPr lvl="1"/>
            <a:r>
              <a:rPr lang="fr-FR" dirty="0" smtClean="0"/>
              <a:t>Nom</a:t>
            </a:r>
          </a:p>
          <a:p>
            <a:pPr lvl="1"/>
            <a:r>
              <a:rPr lang="fr-FR" dirty="0" smtClean="0"/>
              <a:t>Prénom</a:t>
            </a:r>
          </a:p>
          <a:p>
            <a:pPr lvl="1"/>
            <a:r>
              <a:rPr lang="fr-FR" dirty="0" smtClean="0"/>
              <a:t>Adresse</a:t>
            </a:r>
          </a:p>
          <a:p>
            <a:pPr lvl="1"/>
            <a:r>
              <a:rPr lang="fr-FR" dirty="0" err="1" smtClean="0"/>
              <a:t>Date_naissance</a:t>
            </a:r>
            <a:endParaRPr lang="fr-FR" dirty="0"/>
          </a:p>
        </p:txBody>
      </p:sp>
      <p:sp>
        <p:nvSpPr>
          <p:cNvPr id="5" name="Rectangle 4"/>
          <p:cNvSpPr/>
          <p:nvPr/>
        </p:nvSpPr>
        <p:spPr>
          <a:xfrm>
            <a:off x="4000496" y="4643446"/>
            <a:ext cx="1785950"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Cours</a:t>
            </a:r>
            <a:r>
              <a:rPr lang="fr-FR" dirty="0" smtClean="0"/>
              <a:t> :</a:t>
            </a:r>
          </a:p>
          <a:p>
            <a:pPr lvl="1"/>
            <a:r>
              <a:rPr lang="fr-FR" dirty="0" err="1" smtClean="0"/>
              <a:t>ID_Cours</a:t>
            </a:r>
            <a:endParaRPr lang="fr-FR" dirty="0" smtClean="0"/>
          </a:p>
          <a:p>
            <a:pPr lvl="1"/>
            <a:r>
              <a:rPr lang="fr-FR" dirty="0" err="1" smtClean="0"/>
              <a:t>Nom_cours</a:t>
            </a:r>
            <a:endParaRPr lang="fr-FR" dirty="0" smtClean="0"/>
          </a:p>
          <a:p>
            <a:pPr lvl="1"/>
            <a:r>
              <a:rPr lang="fr-FR" dirty="0" smtClean="0"/>
              <a:t>Code</a:t>
            </a:r>
          </a:p>
          <a:p>
            <a:pPr lvl="1"/>
            <a:r>
              <a:rPr lang="fr-FR" dirty="0" smtClean="0"/>
              <a:t>Crédits</a:t>
            </a:r>
            <a:endParaRPr lang="fr-FR" dirty="0"/>
          </a:p>
        </p:txBody>
      </p:sp>
      <p:sp>
        <p:nvSpPr>
          <p:cNvPr id="6" name="Rectangle 5"/>
          <p:cNvSpPr/>
          <p:nvPr/>
        </p:nvSpPr>
        <p:spPr>
          <a:xfrm>
            <a:off x="6858016" y="1571612"/>
            <a:ext cx="2071702"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Enseignant</a:t>
            </a:r>
            <a:r>
              <a:rPr lang="fr-FR" dirty="0" smtClean="0"/>
              <a:t> :</a:t>
            </a:r>
          </a:p>
          <a:p>
            <a:pPr lvl="1"/>
            <a:r>
              <a:rPr lang="fr-FR" dirty="0" err="1" smtClean="0"/>
              <a:t>ID_Enseignant</a:t>
            </a:r>
            <a:endParaRPr lang="fr-FR" dirty="0" smtClean="0"/>
          </a:p>
          <a:p>
            <a:pPr lvl="1"/>
            <a:r>
              <a:rPr lang="fr-FR" dirty="0" smtClean="0"/>
              <a:t>Nom</a:t>
            </a:r>
          </a:p>
          <a:p>
            <a:pPr lvl="1"/>
            <a:r>
              <a:rPr lang="fr-FR" dirty="0" smtClean="0"/>
              <a:t>Prénom</a:t>
            </a:r>
          </a:p>
          <a:p>
            <a:pPr lvl="1"/>
            <a:r>
              <a:rPr lang="fr-FR" dirty="0" smtClean="0"/>
              <a:t>Email</a:t>
            </a:r>
          </a:p>
          <a:p>
            <a:pPr lvl="1"/>
            <a:r>
              <a:rPr lang="fr-FR" dirty="0" smtClean="0"/>
              <a:t>Spécialité</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lstStyle/>
          <a:p>
            <a:r>
              <a:rPr lang="fr-FR" b="1" dirty="0" smtClean="0"/>
              <a:t>Identification des Associations :</a:t>
            </a:r>
          </a:p>
          <a:p>
            <a:r>
              <a:rPr lang="fr-FR" b="1" dirty="0" smtClean="0"/>
              <a:t>Entre Étudiant et Cours</a:t>
            </a:r>
            <a:r>
              <a:rPr lang="fr-FR" dirty="0" smtClean="0"/>
              <a:t> : Un étudiant est inscrit à plusieurs cours, et chaque cours a plusieurs étudiants inscrits.</a:t>
            </a:r>
          </a:p>
          <a:p>
            <a:r>
              <a:rPr lang="fr-FR" b="1" dirty="0" smtClean="0"/>
              <a:t>Entre Cours et Enseignant</a:t>
            </a:r>
            <a:r>
              <a:rPr lang="fr-FR" dirty="0" smtClean="0"/>
              <a:t> : Chaque cours est dispensé par un seul enseignant, mais un enseignant peut enseigner plusieurs cours.</a:t>
            </a:r>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MCD (université )</a:t>
            </a:r>
            <a:endParaRPr lang="fr-FR" dirty="0"/>
          </a:p>
        </p:txBody>
      </p:sp>
      <p:sp>
        <p:nvSpPr>
          <p:cNvPr id="4" name="Rectangle 3"/>
          <p:cNvSpPr/>
          <p:nvPr/>
        </p:nvSpPr>
        <p:spPr>
          <a:xfrm>
            <a:off x="214282" y="1571612"/>
            <a:ext cx="2286016"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Étudiant</a:t>
            </a:r>
            <a:r>
              <a:rPr lang="fr-FR" dirty="0" smtClean="0"/>
              <a:t> :</a:t>
            </a:r>
          </a:p>
          <a:p>
            <a:pPr lvl="1"/>
            <a:r>
              <a:rPr lang="fr-FR" dirty="0" err="1" smtClean="0"/>
              <a:t>ID_Étudiant</a:t>
            </a:r>
            <a:endParaRPr lang="fr-FR" dirty="0" smtClean="0"/>
          </a:p>
          <a:p>
            <a:pPr lvl="1"/>
            <a:r>
              <a:rPr lang="fr-FR" dirty="0" smtClean="0"/>
              <a:t>Nom</a:t>
            </a:r>
          </a:p>
          <a:p>
            <a:pPr lvl="1"/>
            <a:r>
              <a:rPr lang="fr-FR" dirty="0" smtClean="0"/>
              <a:t>Prénom</a:t>
            </a:r>
          </a:p>
          <a:p>
            <a:pPr lvl="1"/>
            <a:r>
              <a:rPr lang="fr-FR" dirty="0" smtClean="0"/>
              <a:t>Adresse</a:t>
            </a:r>
          </a:p>
          <a:p>
            <a:pPr lvl="1"/>
            <a:r>
              <a:rPr lang="fr-FR" dirty="0" err="1" smtClean="0"/>
              <a:t>Date_naissance</a:t>
            </a:r>
            <a:endParaRPr lang="fr-FR" dirty="0"/>
          </a:p>
        </p:txBody>
      </p:sp>
      <p:sp>
        <p:nvSpPr>
          <p:cNvPr id="5" name="Rectangle 4"/>
          <p:cNvSpPr/>
          <p:nvPr/>
        </p:nvSpPr>
        <p:spPr>
          <a:xfrm>
            <a:off x="4000496" y="4643446"/>
            <a:ext cx="1785950"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Cours</a:t>
            </a:r>
            <a:r>
              <a:rPr lang="fr-FR" dirty="0" smtClean="0"/>
              <a:t> :</a:t>
            </a:r>
          </a:p>
          <a:p>
            <a:pPr lvl="1"/>
            <a:r>
              <a:rPr lang="fr-FR" dirty="0" err="1" smtClean="0"/>
              <a:t>ID_Cours</a:t>
            </a:r>
            <a:endParaRPr lang="fr-FR" dirty="0" smtClean="0"/>
          </a:p>
          <a:p>
            <a:pPr lvl="1"/>
            <a:r>
              <a:rPr lang="fr-FR" dirty="0" err="1" smtClean="0"/>
              <a:t>Nom_cours</a:t>
            </a:r>
            <a:endParaRPr lang="fr-FR" dirty="0" smtClean="0"/>
          </a:p>
          <a:p>
            <a:pPr lvl="1"/>
            <a:r>
              <a:rPr lang="fr-FR" dirty="0" smtClean="0"/>
              <a:t>Code</a:t>
            </a:r>
          </a:p>
          <a:p>
            <a:pPr lvl="1"/>
            <a:r>
              <a:rPr lang="fr-FR" dirty="0" smtClean="0"/>
              <a:t>Crédits</a:t>
            </a:r>
            <a:endParaRPr lang="fr-FR" dirty="0"/>
          </a:p>
        </p:txBody>
      </p:sp>
      <p:sp>
        <p:nvSpPr>
          <p:cNvPr id="6" name="Rectangle 5"/>
          <p:cNvSpPr/>
          <p:nvPr/>
        </p:nvSpPr>
        <p:spPr>
          <a:xfrm>
            <a:off x="6858016" y="1571612"/>
            <a:ext cx="2071702"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Enseignant</a:t>
            </a:r>
            <a:r>
              <a:rPr lang="fr-FR" dirty="0" smtClean="0"/>
              <a:t> :</a:t>
            </a:r>
          </a:p>
          <a:p>
            <a:pPr lvl="1"/>
            <a:r>
              <a:rPr lang="fr-FR" dirty="0" err="1" smtClean="0"/>
              <a:t>ID_Enseignant</a:t>
            </a:r>
            <a:endParaRPr lang="fr-FR" dirty="0" smtClean="0"/>
          </a:p>
          <a:p>
            <a:pPr lvl="1"/>
            <a:r>
              <a:rPr lang="fr-FR" dirty="0" smtClean="0"/>
              <a:t>Nom</a:t>
            </a:r>
          </a:p>
          <a:p>
            <a:pPr lvl="1"/>
            <a:r>
              <a:rPr lang="fr-FR" dirty="0" smtClean="0"/>
              <a:t>Prénom</a:t>
            </a:r>
          </a:p>
          <a:p>
            <a:pPr lvl="1"/>
            <a:r>
              <a:rPr lang="fr-FR" dirty="0" smtClean="0"/>
              <a:t>Email</a:t>
            </a:r>
          </a:p>
          <a:p>
            <a:pPr lvl="1"/>
            <a:r>
              <a:rPr lang="fr-FR" dirty="0" smtClean="0"/>
              <a:t>Spécialité</a:t>
            </a:r>
          </a:p>
        </p:txBody>
      </p:sp>
      <p:sp>
        <p:nvSpPr>
          <p:cNvPr id="7" name="Ellipse 6"/>
          <p:cNvSpPr/>
          <p:nvPr/>
        </p:nvSpPr>
        <p:spPr>
          <a:xfrm>
            <a:off x="642910" y="5143512"/>
            <a:ext cx="1500198"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inscrit</a:t>
            </a:r>
            <a:endParaRPr lang="fr-FR" dirty="0"/>
          </a:p>
        </p:txBody>
      </p:sp>
      <p:sp>
        <p:nvSpPr>
          <p:cNvPr id="9" name="Ellipse 8"/>
          <p:cNvSpPr/>
          <p:nvPr/>
        </p:nvSpPr>
        <p:spPr>
          <a:xfrm>
            <a:off x="7000892" y="5157806"/>
            <a:ext cx="178595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enseigner</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lstStyle/>
          <a:p>
            <a:r>
              <a:rPr lang="fr-FR" b="1" dirty="0" smtClean="0"/>
              <a:t>Attribution des Cardinalités :</a:t>
            </a:r>
          </a:p>
          <a:p>
            <a:r>
              <a:rPr lang="fr-FR" b="1" dirty="0" smtClean="0"/>
              <a:t>Entre Étudiant et Cours</a:t>
            </a:r>
            <a:r>
              <a:rPr lang="fr-FR" dirty="0" smtClean="0"/>
              <a:t> : (N:M) un étudiant peut être inscrit à plusieurs cours et un cours peut avoir plusieurs étudiants inscrits.</a:t>
            </a:r>
          </a:p>
          <a:p>
            <a:r>
              <a:rPr lang="fr-FR" b="1" dirty="0" smtClean="0"/>
              <a:t>Entre Cours et Enseignant</a:t>
            </a:r>
            <a:r>
              <a:rPr lang="fr-FR" dirty="0" smtClean="0"/>
              <a:t> : (1:N) un cours est dispensé par un seul enseignant, mais un enseignant peut enseigner plusieurs cours.</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MCC : Modèle Conceptuel de Communication</a:t>
            </a:r>
            <a:endParaRPr lang="fr-FR" dirty="0"/>
          </a:p>
        </p:txBody>
      </p:sp>
      <p:sp>
        <p:nvSpPr>
          <p:cNvPr id="6" name="Espace réservé du contenu 5"/>
          <p:cNvSpPr>
            <a:spLocks noGrp="1"/>
          </p:cNvSpPr>
          <p:nvPr>
            <p:ph idx="1"/>
          </p:nvPr>
        </p:nvSpPr>
        <p:spPr>
          <a:xfrm>
            <a:off x="457200" y="1600201"/>
            <a:ext cx="8229600" cy="3043246"/>
          </a:xfrm>
        </p:spPr>
        <p:txBody>
          <a:bodyPr>
            <a:normAutofit fontScale="70000" lnSpcReduction="20000"/>
          </a:bodyPr>
          <a:lstStyle/>
          <a:p>
            <a:r>
              <a:rPr lang="fr-FR" dirty="0" smtClean="0"/>
              <a:t>Représente, au niveau conceptuel, les échanges d’information entre les acteurs</a:t>
            </a:r>
          </a:p>
          <a:p>
            <a:r>
              <a:rPr lang="fr-FR" dirty="0" smtClean="0"/>
              <a:t>Première étape d’une étude de l’existant, pour modéliser les habitudes de travail dans l’organisation concernée </a:t>
            </a:r>
          </a:p>
          <a:p>
            <a:pPr lvl="1"/>
            <a:r>
              <a:rPr lang="fr-FR" dirty="0" smtClean="0"/>
              <a:t>Délimiter le domaine étudié</a:t>
            </a:r>
          </a:p>
          <a:p>
            <a:pPr lvl="1"/>
            <a:r>
              <a:rPr lang="fr-FR" dirty="0" smtClean="0"/>
              <a:t>Réduire la complexité en identifiant des sous problèmes traités individuellement</a:t>
            </a:r>
          </a:p>
          <a:p>
            <a:pPr lvl="1"/>
            <a:r>
              <a:rPr lang="fr-FR" dirty="0" smtClean="0"/>
              <a:t>Identifier les acteurs externes et internes</a:t>
            </a:r>
          </a:p>
          <a:p>
            <a:pPr lvl="1"/>
            <a:r>
              <a:rPr lang="fr-FR" dirty="0" smtClean="0"/>
              <a:t>Modéliser les échanges d’informations entre les différents acteurs </a:t>
            </a:r>
            <a:endParaRPr lang="fr-FR" dirty="0"/>
          </a:p>
        </p:txBody>
      </p:sp>
      <p:pic>
        <p:nvPicPr>
          <p:cNvPr id="1027" name="Picture 3"/>
          <p:cNvPicPr>
            <a:picLocks noChangeAspect="1" noChangeArrowheads="1"/>
          </p:cNvPicPr>
          <p:nvPr/>
        </p:nvPicPr>
        <p:blipFill>
          <a:blip r:embed="rId2"/>
          <a:srcRect/>
          <a:stretch>
            <a:fillRect/>
          </a:stretch>
        </p:blipFill>
        <p:spPr bwMode="auto">
          <a:xfrm>
            <a:off x="3071802" y="4429132"/>
            <a:ext cx="3286125" cy="1838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MCD (université )</a:t>
            </a:r>
            <a:endParaRPr lang="fr-FR" dirty="0"/>
          </a:p>
        </p:txBody>
      </p:sp>
      <p:sp>
        <p:nvSpPr>
          <p:cNvPr id="4" name="Rectangle 3"/>
          <p:cNvSpPr/>
          <p:nvPr/>
        </p:nvSpPr>
        <p:spPr>
          <a:xfrm>
            <a:off x="214282" y="1571612"/>
            <a:ext cx="2286016"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Étudiant</a:t>
            </a:r>
            <a:r>
              <a:rPr lang="fr-FR" dirty="0" smtClean="0"/>
              <a:t> :</a:t>
            </a:r>
          </a:p>
          <a:p>
            <a:pPr lvl="1"/>
            <a:r>
              <a:rPr lang="fr-FR" dirty="0" err="1" smtClean="0"/>
              <a:t>ID_Étudiant</a:t>
            </a:r>
            <a:endParaRPr lang="fr-FR" dirty="0" smtClean="0"/>
          </a:p>
          <a:p>
            <a:pPr lvl="1"/>
            <a:r>
              <a:rPr lang="fr-FR" dirty="0" smtClean="0"/>
              <a:t>Nom</a:t>
            </a:r>
          </a:p>
          <a:p>
            <a:pPr lvl="1"/>
            <a:r>
              <a:rPr lang="fr-FR" dirty="0" smtClean="0"/>
              <a:t>Prénom</a:t>
            </a:r>
          </a:p>
          <a:p>
            <a:pPr lvl="1"/>
            <a:r>
              <a:rPr lang="fr-FR" dirty="0" smtClean="0"/>
              <a:t>Adresse</a:t>
            </a:r>
          </a:p>
          <a:p>
            <a:pPr lvl="1"/>
            <a:r>
              <a:rPr lang="fr-FR" dirty="0" err="1" smtClean="0"/>
              <a:t>Date_naissance</a:t>
            </a:r>
            <a:endParaRPr lang="fr-FR" dirty="0"/>
          </a:p>
        </p:txBody>
      </p:sp>
      <p:sp>
        <p:nvSpPr>
          <p:cNvPr id="5" name="Rectangle 4"/>
          <p:cNvSpPr/>
          <p:nvPr/>
        </p:nvSpPr>
        <p:spPr>
          <a:xfrm>
            <a:off x="4000496" y="4643446"/>
            <a:ext cx="1785950"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Cours</a:t>
            </a:r>
            <a:r>
              <a:rPr lang="fr-FR" dirty="0" smtClean="0"/>
              <a:t> :</a:t>
            </a:r>
          </a:p>
          <a:p>
            <a:pPr lvl="1"/>
            <a:r>
              <a:rPr lang="fr-FR" dirty="0" err="1" smtClean="0"/>
              <a:t>ID_Cours</a:t>
            </a:r>
            <a:endParaRPr lang="fr-FR" dirty="0" smtClean="0"/>
          </a:p>
          <a:p>
            <a:pPr lvl="1"/>
            <a:r>
              <a:rPr lang="fr-FR" dirty="0" err="1" smtClean="0"/>
              <a:t>Nom_cours</a:t>
            </a:r>
            <a:endParaRPr lang="fr-FR" dirty="0" smtClean="0"/>
          </a:p>
          <a:p>
            <a:pPr lvl="1"/>
            <a:r>
              <a:rPr lang="fr-FR" dirty="0" smtClean="0"/>
              <a:t>Code</a:t>
            </a:r>
          </a:p>
          <a:p>
            <a:pPr lvl="1"/>
            <a:r>
              <a:rPr lang="fr-FR" dirty="0" smtClean="0"/>
              <a:t>Crédits</a:t>
            </a:r>
            <a:endParaRPr lang="fr-FR" dirty="0"/>
          </a:p>
        </p:txBody>
      </p:sp>
      <p:sp>
        <p:nvSpPr>
          <p:cNvPr id="6" name="Rectangle 5"/>
          <p:cNvSpPr/>
          <p:nvPr/>
        </p:nvSpPr>
        <p:spPr>
          <a:xfrm>
            <a:off x="6858016" y="1571612"/>
            <a:ext cx="2071702"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t>Enseignant</a:t>
            </a:r>
            <a:r>
              <a:rPr lang="fr-FR" dirty="0" smtClean="0"/>
              <a:t> :</a:t>
            </a:r>
          </a:p>
          <a:p>
            <a:pPr lvl="1"/>
            <a:r>
              <a:rPr lang="fr-FR" dirty="0" err="1" smtClean="0"/>
              <a:t>ID_Enseignant</a:t>
            </a:r>
            <a:endParaRPr lang="fr-FR" dirty="0" smtClean="0"/>
          </a:p>
          <a:p>
            <a:pPr lvl="1"/>
            <a:r>
              <a:rPr lang="fr-FR" dirty="0" smtClean="0"/>
              <a:t>Nom</a:t>
            </a:r>
          </a:p>
          <a:p>
            <a:pPr lvl="1"/>
            <a:r>
              <a:rPr lang="fr-FR" dirty="0" smtClean="0"/>
              <a:t>Prénom</a:t>
            </a:r>
          </a:p>
          <a:p>
            <a:pPr lvl="1"/>
            <a:r>
              <a:rPr lang="fr-FR" dirty="0" smtClean="0"/>
              <a:t>Email</a:t>
            </a:r>
          </a:p>
          <a:p>
            <a:pPr lvl="1"/>
            <a:r>
              <a:rPr lang="fr-FR" dirty="0" smtClean="0"/>
              <a:t>Spécialité</a:t>
            </a:r>
          </a:p>
        </p:txBody>
      </p:sp>
      <p:sp>
        <p:nvSpPr>
          <p:cNvPr id="7" name="Ellipse 6"/>
          <p:cNvSpPr/>
          <p:nvPr/>
        </p:nvSpPr>
        <p:spPr>
          <a:xfrm>
            <a:off x="642910" y="5143512"/>
            <a:ext cx="1500198"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inscrit</a:t>
            </a:r>
            <a:endParaRPr lang="fr-FR" dirty="0"/>
          </a:p>
        </p:txBody>
      </p:sp>
      <p:sp>
        <p:nvSpPr>
          <p:cNvPr id="9" name="Ellipse 8"/>
          <p:cNvSpPr/>
          <p:nvPr/>
        </p:nvSpPr>
        <p:spPr>
          <a:xfrm>
            <a:off x="7000892" y="5157806"/>
            <a:ext cx="178595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enseigner</a:t>
            </a:r>
            <a:endParaRPr lang="fr-FR" dirty="0"/>
          </a:p>
        </p:txBody>
      </p:sp>
      <p:cxnSp>
        <p:nvCxnSpPr>
          <p:cNvPr id="11" name="Connecteur droit 10"/>
          <p:cNvCxnSpPr>
            <a:stCxn id="4" idx="2"/>
            <a:endCxn id="7" idx="0"/>
          </p:cNvCxnSpPr>
          <p:nvPr/>
        </p:nvCxnSpPr>
        <p:spPr>
          <a:xfrm rot="16200000" flipH="1">
            <a:off x="553612" y="4304115"/>
            <a:ext cx="1643074"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7" idx="6"/>
            <a:endCxn id="5" idx="1"/>
          </p:cNvCxnSpPr>
          <p:nvPr/>
        </p:nvCxnSpPr>
        <p:spPr>
          <a:xfrm>
            <a:off x="2143108" y="5600712"/>
            <a:ext cx="1857388" cy="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5" idx="3"/>
            <a:endCxn id="9" idx="2"/>
          </p:cNvCxnSpPr>
          <p:nvPr/>
        </p:nvCxnSpPr>
        <p:spPr>
          <a:xfrm>
            <a:off x="5786446" y="5607859"/>
            <a:ext cx="1214446" cy="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9" idx="0"/>
            <a:endCxn id="6" idx="2"/>
          </p:cNvCxnSpPr>
          <p:nvPr/>
        </p:nvCxnSpPr>
        <p:spPr>
          <a:xfrm rot="5400000" flipH="1" flipV="1">
            <a:off x="7065183" y="4329122"/>
            <a:ext cx="16573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928662" y="4000504"/>
            <a:ext cx="508473" cy="369332"/>
          </a:xfrm>
          <a:prstGeom prst="rect">
            <a:avLst/>
          </a:prstGeom>
          <a:noFill/>
        </p:spPr>
        <p:txBody>
          <a:bodyPr wrap="none" rtlCol="0">
            <a:spAutoFit/>
          </a:bodyPr>
          <a:lstStyle/>
          <a:p>
            <a:r>
              <a:rPr lang="fr-FR" dirty="0" smtClean="0"/>
              <a:t>1,N</a:t>
            </a:r>
            <a:endParaRPr lang="fr-FR" dirty="0"/>
          </a:p>
        </p:txBody>
      </p:sp>
      <p:sp>
        <p:nvSpPr>
          <p:cNvPr id="19" name="ZoneTexte 18"/>
          <p:cNvSpPr txBox="1"/>
          <p:nvPr/>
        </p:nvSpPr>
        <p:spPr>
          <a:xfrm>
            <a:off x="2714612" y="5214950"/>
            <a:ext cx="508473" cy="369332"/>
          </a:xfrm>
          <a:prstGeom prst="rect">
            <a:avLst/>
          </a:prstGeom>
          <a:noFill/>
        </p:spPr>
        <p:txBody>
          <a:bodyPr wrap="none" rtlCol="0">
            <a:spAutoFit/>
          </a:bodyPr>
          <a:lstStyle/>
          <a:p>
            <a:r>
              <a:rPr lang="fr-FR" dirty="0" smtClean="0"/>
              <a:t>1,N</a:t>
            </a:r>
            <a:endParaRPr lang="fr-FR" dirty="0"/>
          </a:p>
        </p:txBody>
      </p:sp>
      <p:sp>
        <p:nvSpPr>
          <p:cNvPr id="20" name="ZoneTexte 19"/>
          <p:cNvSpPr txBox="1"/>
          <p:nvPr/>
        </p:nvSpPr>
        <p:spPr>
          <a:xfrm>
            <a:off x="6215074" y="5286388"/>
            <a:ext cx="476412" cy="369332"/>
          </a:xfrm>
          <a:prstGeom prst="rect">
            <a:avLst/>
          </a:prstGeom>
          <a:noFill/>
        </p:spPr>
        <p:txBody>
          <a:bodyPr wrap="none" rtlCol="0">
            <a:spAutoFit/>
          </a:bodyPr>
          <a:lstStyle/>
          <a:p>
            <a:r>
              <a:rPr lang="fr-FR" dirty="0" smtClean="0"/>
              <a:t>1,1</a:t>
            </a:r>
            <a:endParaRPr lang="fr-FR" dirty="0"/>
          </a:p>
        </p:txBody>
      </p:sp>
      <p:sp>
        <p:nvSpPr>
          <p:cNvPr id="21" name="ZoneTexte 20"/>
          <p:cNvSpPr txBox="1"/>
          <p:nvPr/>
        </p:nvSpPr>
        <p:spPr>
          <a:xfrm>
            <a:off x="7929586" y="3929066"/>
            <a:ext cx="508473" cy="369332"/>
          </a:xfrm>
          <a:prstGeom prst="rect">
            <a:avLst/>
          </a:prstGeom>
          <a:noFill/>
        </p:spPr>
        <p:txBody>
          <a:bodyPr wrap="none" rtlCol="0">
            <a:spAutoFit/>
          </a:bodyPr>
          <a:lstStyle/>
          <a:p>
            <a:r>
              <a:rPr lang="fr-FR" dirty="0" smtClean="0"/>
              <a:t>1,N</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Réalisation d’un MCD</a:t>
            </a:r>
            <a:endParaRPr lang="fr-FR" dirty="0"/>
          </a:p>
        </p:txBody>
      </p:sp>
      <p:sp>
        <p:nvSpPr>
          <p:cNvPr id="3" name="Espace réservé du contenu 2"/>
          <p:cNvSpPr>
            <a:spLocks noGrp="1"/>
          </p:cNvSpPr>
          <p:nvPr>
            <p:ph idx="1"/>
          </p:nvPr>
        </p:nvSpPr>
        <p:spPr/>
        <p:txBody>
          <a:bodyPr/>
          <a:lstStyle/>
          <a:p>
            <a:r>
              <a:rPr lang="fr-FR" b="1" dirty="0" smtClean="0"/>
              <a:t>Identification des Clés Primaires :</a:t>
            </a:r>
          </a:p>
          <a:p>
            <a:r>
              <a:rPr lang="fr-FR" b="1" dirty="0" smtClean="0"/>
              <a:t>Étudiant</a:t>
            </a:r>
            <a:r>
              <a:rPr lang="fr-FR" dirty="0" smtClean="0"/>
              <a:t> : </a:t>
            </a:r>
            <a:r>
              <a:rPr lang="fr-FR" dirty="0" err="1" smtClean="0"/>
              <a:t>ID_Étudiant</a:t>
            </a:r>
            <a:endParaRPr lang="fr-FR" dirty="0" smtClean="0"/>
          </a:p>
          <a:p>
            <a:r>
              <a:rPr lang="fr-FR" b="1" dirty="0" smtClean="0"/>
              <a:t>Cours</a:t>
            </a:r>
            <a:r>
              <a:rPr lang="fr-FR" dirty="0" smtClean="0"/>
              <a:t> : </a:t>
            </a:r>
            <a:r>
              <a:rPr lang="fr-FR" dirty="0" err="1" smtClean="0"/>
              <a:t>ID_Cours</a:t>
            </a:r>
            <a:endParaRPr lang="fr-FR" dirty="0" smtClean="0"/>
          </a:p>
          <a:p>
            <a:r>
              <a:rPr lang="fr-FR" b="1" dirty="0" smtClean="0"/>
              <a:t>Enseignant</a:t>
            </a:r>
            <a:r>
              <a:rPr lang="fr-FR" dirty="0" smtClean="0"/>
              <a:t> : </a:t>
            </a:r>
            <a:r>
              <a:rPr lang="fr-FR" dirty="0" err="1" smtClean="0"/>
              <a:t>ID_Enseignant</a:t>
            </a:r>
            <a:endParaRPr lang="fr-FR"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Normalisation</a:t>
            </a:r>
            <a:endParaRPr lang="fr-FR" dirty="0"/>
          </a:p>
        </p:txBody>
      </p:sp>
      <p:sp>
        <p:nvSpPr>
          <p:cNvPr id="3" name="Espace réservé du contenu 2"/>
          <p:cNvSpPr>
            <a:spLocks noGrp="1"/>
          </p:cNvSpPr>
          <p:nvPr>
            <p:ph idx="1"/>
          </p:nvPr>
        </p:nvSpPr>
        <p:spPr/>
        <p:txBody>
          <a:bodyPr/>
          <a:lstStyle/>
          <a:p>
            <a:r>
              <a:rPr lang="fr-FR" dirty="0" smtClean="0"/>
              <a:t>La normalisation dans le contexte du modèle Entité-Association (E-A) vise à organiser les entités et leurs relations de manière à réduire la redondance et à garantir l'intégrité des données. Cela consiste à appliquer des règles pour éviter les anomalies lors de la modification, de la suppression ou de l'insertion de données.</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la normalisation</a:t>
            </a:r>
            <a:endParaRPr lang="fr-FR" dirty="0"/>
          </a:p>
        </p:txBody>
      </p:sp>
      <p:sp>
        <p:nvSpPr>
          <p:cNvPr id="3" name="Espace réservé du contenu 2"/>
          <p:cNvSpPr>
            <a:spLocks noGrp="1"/>
          </p:cNvSpPr>
          <p:nvPr>
            <p:ph idx="1"/>
          </p:nvPr>
        </p:nvSpPr>
        <p:spPr/>
        <p:txBody>
          <a:bodyPr/>
          <a:lstStyle/>
          <a:p>
            <a:r>
              <a:rPr lang="fr-FR" dirty="0" smtClean="0"/>
              <a:t>concevoir des bases de données relationnelles efficaces et robustes.</a:t>
            </a:r>
          </a:p>
          <a:p>
            <a:r>
              <a:rPr lang="fr-FR" dirty="0" smtClean="0"/>
              <a:t>organiser les données de manière à minimiser la redondance, à optimiser l'efficacité de stockage et à maintenir l'intégrité des données</a:t>
            </a:r>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Formes normales d’un MCD</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Dépendances fonctionnelles:</a:t>
            </a:r>
          </a:p>
          <a:p>
            <a:r>
              <a:rPr lang="fr-FR" dirty="0" smtClean="0"/>
              <a:t>Une propriété (ou un groupe de propriétés) Y dépend fonctionnellement d’une autre propriété (ou groupe de propriétés) X si</a:t>
            </a:r>
          </a:p>
          <a:p>
            <a:pPr lvl="1"/>
            <a:r>
              <a:rPr lang="fr-FR" dirty="0" smtClean="0"/>
              <a:t>Etant donné une valeur de X, il lui correspond une valeur unique de Y . </a:t>
            </a:r>
          </a:p>
          <a:p>
            <a:pPr lvl="1"/>
            <a:r>
              <a:rPr lang="fr-FR" dirty="0" smtClean="0"/>
              <a:t>On note X → Y (X détermine Y )</a:t>
            </a:r>
          </a:p>
          <a:p>
            <a:r>
              <a:rPr lang="fr-FR" dirty="0" smtClean="0"/>
              <a:t>Cette relation est transitive : si X → Y et Y → Z alors X → Z</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r>
              <a:rPr lang="fr-FR" baseline="30000" dirty="0" smtClean="0"/>
              <a:t>ère</a:t>
            </a:r>
            <a:r>
              <a:rPr lang="fr-FR" dirty="0" smtClean="0"/>
              <a:t>  Forme Normale (1FN) </a:t>
            </a:r>
            <a:endParaRPr lang="fr-FR" dirty="0"/>
          </a:p>
        </p:txBody>
      </p:sp>
      <p:sp>
        <p:nvSpPr>
          <p:cNvPr id="3" name="Espace réservé du contenu 2"/>
          <p:cNvSpPr>
            <a:spLocks noGrp="1"/>
          </p:cNvSpPr>
          <p:nvPr>
            <p:ph idx="1"/>
          </p:nvPr>
        </p:nvSpPr>
        <p:spPr>
          <a:xfrm>
            <a:off x="457200" y="1600201"/>
            <a:ext cx="8229600" cy="3186122"/>
          </a:xfrm>
        </p:spPr>
        <p:txBody>
          <a:bodyPr>
            <a:normAutofit fontScale="85000" lnSpcReduction="20000"/>
          </a:bodyPr>
          <a:lstStyle/>
          <a:p>
            <a:pPr algn="just"/>
            <a:r>
              <a:rPr lang="fr-FR" dirty="0" smtClean="0"/>
              <a:t>Toutes les entités et les association possèdent un identifiant.</a:t>
            </a:r>
          </a:p>
          <a:p>
            <a:r>
              <a:rPr lang="fr-FR" dirty="0" smtClean="0"/>
              <a:t>Dans cette forme normale, chaque attribut d'une entité doit être atomique, c'est-à-dire qu'il ne doit pas être divisé en parties plus petites.</a:t>
            </a:r>
          </a:p>
          <a:p>
            <a:r>
              <a:rPr lang="fr-FR" dirty="0" smtClean="0"/>
              <a:t>Les valeurs d'attribut doivent être uniques pour chaque instance d'entité.</a:t>
            </a:r>
          </a:p>
          <a:p>
            <a:r>
              <a:rPr lang="fr-FR" dirty="0" smtClean="0"/>
              <a:t>Il ne devrait y avoir aucun attribut </a:t>
            </a:r>
            <a:r>
              <a:rPr lang="fr-FR" dirty="0" err="1" smtClean="0"/>
              <a:t>multivalué</a:t>
            </a:r>
            <a:r>
              <a:rPr lang="fr-FR" dirty="0" smtClean="0"/>
              <a:t>.</a:t>
            </a:r>
          </a:p>
        </p:txBody>
      </p:sp>
      <p:pic>
        <p:nvPicPr>
          <p:cNvPr id="1026" name="Picture 2"/>
          <p:cNvPicPr>
            <a:picLocks noChangeAspect="1" noChangeArrowheads="1"/>
          </p:cNvPicPr>
          <p:nvPr/>
        </p:nvPicPr>
        <p:blipFill>
          <a:blip r:embed="rId2"/>
          <a:srcRect/>
          <a:stretch>
            <a:fillRect/>
          </a:stretch>
        </p:blipFill>
        <p:spPr bwMode="auto">
          <a:xfrm>
            <a:off x="3500430" y="4857760"/>
            <a:ext cx="1762125" cy="118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r>
              <a:rPr lang="fr-FR" baseline="30000" dirty="0" smtClean="0"/>
              <a:t>ère</a:t>
            </a:r>
            <a:r>
              <a:rPr lang="fr-FR" dirty="0" smtClean="0"/>
              <a:t>  Forme Normale (1FN) </a:t>
            </a:r>
            <a:endParaRPr lang="fr-FR" dirty="0"/>
          </a:p>
        </p:txBody>
      </p:sp>
      <p:sp>
        <p:nvSpPr>
          <p:cNvPr id="3" name="Espace réservé du contenu 2"/>
          <p:cNvSpPr>
            <a:spLocks noGrp="1"/>
          </p:cNvSpPr>
          <p:nvPr>
            <p:ph idx="1"/>
          </p:nvPr>
        </p:nvSpPr>
        <p:spPr>
          <a:xfrm>
            <a:off x="457200" y="1600201"/>
            <a:ext cx="8229600" cy="3186122"/>
          </a:xfrm>
        </p:spPr>
        <p:txBody>
          <a:bodyPr>
            <a:normAutofit/>
          </a:bodyPr>
          <a:lstStyle/>
          <a:p>
            <a:pPr algn="just"/>
            <a:r>
              <a:rPr lang="fr-FR" dirty="0" smtClean="0"/>
              <a:t>Exemple valeurs atomique</a:t>
            </a:r>
          </a:p>
          <a:p>
            <a:pPr lvl="1" algn="just"/>
            <a:r>
              <a:rPr lang="fr-FR" dirty="0" smtClean="0"/>
              <a:t>Adresse: UV05 Constantine 25000 Algérie</a:t>
            </a:r>
          </a:p>
          <a:p>
            <a:pPr lvl="1" algn="just"/>
            <a:r>
              <a:rPr lang="fr-FR" dirty="0" smtClean="0"/>
              <a:t>Nom utilisateur: ben </a:t>
            </a:r>
            <a:r>
              <a:rPr lang="fr-FR" dirty="0" err="1" smtClean="0"/>
              <a:t>salem</a:t>
            </a:r>
            <a:r>
              <a:rPr lang="fr-FR" dirty="0" smtClean="0"/>
              <a:t> </a:t>
            </a:r>
            <a:r>
              <a:rPr lang="fr-FR" dirty="0" err="1" smtClean="0"/>
              <a:t>ahmed</a:t>
            </a:r>
            <a:endParaRPr lang="fr-FR" dirty="0" smtClean="0"/>
          </a:p>
          <a:p>
            <a:pPr lvl="1" algn="just"/>
            <a:r>
              <a:rPr lang="fr-FR" dirty="0" smtClean="0"/>
              <a:t>Date de naissance: 12/04/2001</a:t>
            </a:r>
            <a:endParaRPr lang="fr-FR" dirty="0"/>
          </a:p>
        </p:txBody>
      </p:sp>
      <p:pic>
        <p:nvPicPr>
          <p:cNvPr id="2050" name="Picture 2"/>
          <p:cNvPicPr>
            <a:picLocks noChangeAspect="1" noChangeArrowheads="1"/>
          </p:cNvPicPr>
          <p:nvPr/>
        </p:nvPicPr>
        <p:blipFill>
          <a:blip r:embed="rId2"/>
          <a:srcRect/>
          <a:stretch>
            <a:fillRect/>
          </a:stretch>
        </p:blipFill>
        <p:spPr bwMode="auto">
          <a:xfrm>
            <a:off x="3428992" y="4000504"/>
            <a:ext cx="2143140" cy="1896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r>
              <a:rPr lang="fr-FR" baseline="30000" dirty="0" smtClean="0"/>
              <a:t>ère</a:t>
            </a:r>
            <a:r>
              <a:rPr lang="fr-FR" dirty="0" smtClean="0"/>
              <a:t>  Forme Normale (1FN) </a:t>
            </a:r>
            <a:endParaRPr lang="fr-FR" dirty="0"/>
          </a:p>
        </p:txBody>
      </p:sp>
      <p:sp>
        <p:nvSpPr>
          <p:cNvPr id="3" name="Espace réservé du contenu 2"/>
          <p:cNvSpPr>
            <a:spLocks noGrp="1"/>
          </p:cNvSpPr>
          <p:nvPr>
            <p:ph idx="1"/>
          </p:nvPr>
        </p:nvSpPr>
        <p:spPr>
          <a:xfrm>
            <a:off x="457200" y="1600201"/>
            <a:ext cx="8229600" cy="3186122"/>
          </a:xfrm>
        </p:spPr>
        <p:txBody>
          <a:bodyPr>
            <a:normAutofit/>
          </a:bodyPr>
          <a:lstStyle/>
          <a:p>
            <a:pPr algn="just"/>
            <a:r>
              <a:rPr lang="fr-FR" dirty="0" smtClean="0"/>
              <a:t>Exemple</a:t>
            </a:r>
            <a:endParaRPr lang="fr-FR" dirty="0"/>
          </a:p>
        </p:txBody>
      </p:sp>
      <p:pic>
        <p:nvPicPr>
          <p:cNvPr id="3074" name="Picture 2"/>
          <p:cNvPicPr>
            <a:picLocks noChangeAspect="1" noChangeArrowheads="1"/>
          </p:cNvPicPr>
          <p:nvPr/>
        </p:nvPicPr>
        <p:blipFill>
          <a:blip r:embed="rId2"/>
          <a:srcRect/>
          <a:stretch>
            <a:fillRect/>
          </a:stretch>
        </p:blipFill>
        <p:spPr bwMode="auto">
          <a:xfrm>
            <a:off x="576263" y="2566988"/>
            <a:ext cx="7991475" cy="172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r>
              <a:rPr lang="fr-FR" baseline="30000" dirty="0" smtClean="0"/>
              <a:t>ère</a:t>
            </a:r>
            <a:r>
              <a:rPr lang="fr-FR" dirty="0" smtClean="0"/>
              <a:t>  Forme Normale (1FN) </a:t>
            </a:r>
            <a:endParaRPr lang="fr-FR" dirty="0"/>
          </a:p>
        </p:txBody>
      </p:sp>
      <p:sp>
        <p:nvSpPr>
          <p:cNvPr id="3" name="Espace réservé du contenu 2"/>
          <p:cNvSpPr>
            <a:spLocks noGrp="1"/>
          </p:cNvSpPr>
          <p:nvPr>
            <p:ph idx="1"/>
          </p:nvPr>
        </p:nvSpPr>
        <p:spPr>
          <a:xfrm>
            <a:off x="457200" y="1600201"/>
            <a:ext cx="8229600" cy="3186122"/>
          </a:xfrm>
        </p:spPr>
        <p:txBody>
          <a:bodyPr>
            <a:normAutofit/>
          </a:bodyPr>
          <a:lstStyle/>
          <a:p>
            <a:pPr algn="just"/>
            <a:r>
              <a:rPr lang="fr-FR" dirty="0" smtClean="0"/>
              <a:t>Exemple</a:t>
            </a:r>
            <a:endParaRPr lang="fr-FR" dirty="0"/>
          </a:p>
        </p:txBody>
      </p:sp>
      <p:pic>
        <p:nvPicPr>
          <p:cNvPr id="3074" name="Picture 2"/>
          <p:cNvPicPr>
            <a:picLocks noChangeAspect="1" noChangeArrowheads="1"/>
          </p:cNvPicPr>
          <p:nvPr/>
        </p:nvPicPr>
        <p:blipFill>
          <a:blip r:embed="rId2"/>
          <a:srcRect/>
          <a:stretch>
            <a:fillRect/>
          </a:stretch>
        </p:blipFill>
        <p:spPr bwMode="auto">
          <a:xfrm>
            <a:off x="576263" y="2566988"/>
            <a:ext cx="7991475" cy="17240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42910" y="4643446"/>
            <a:ext cx="7867650"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r>
              <a:rPr lang="fr-FR" baseline="30000" dirty="0" smtClean="0"/>
              <a:t>ère</a:t>
            </a:r>
            <a:r>
              <a:rPr lang="fr-FR" dirty="0" smtClean="0"/>
              <a:t>  Forme Normale (1FN) </a:t>
            </a:r>
            <a:endParaRPr lang="fr-FR" dirty="0"/>
          </a:p>
        </p:txBody>
      </p:sp>
      <p:sp>
        <p:nvSpPr>
          <p:cNvPr id="3" name="Espace réservé du contenu 2"/>
          <p:cNvSpPr>
            <a:spLocks noGrp="1"/>
          </p:cNvSpPr>
          <p:nvPr>
            <p:ph idx="1"/>
          </p:nvPr>
        </p:nvSpPr>
        <p:spPr/>
        <p:txBody>
          <a:bodyPr/>
          <a:lstStyle/>
          <a:p>
            <a:r>
              <a:rPr lang="fr-FR" dirty="0" smtClean="0"/>
              <a:t>On veut récupérer les utilisateurs dans la ville de paris</a:t>
            </a:r>
            <a:endParaRPr lang="fr-FR" dirty="0"/>
          </a:p>
        </p:txBody>
      </p:sp>
      <p:pic>
        <p:nvPicPr>
          <p:cNvPr id="5122" name="Picture 2"/>
          <p:cNvPicPr>
            <a:picLocks noChangeAspect="1" noChangeArrowheads="1"/>
          </p:cNvPicPr>
          <p:nvPr/>
        </p:nvPicPr>
        <p:blipFill>
          <a:blip r:embed="rId2"/>
          <a:srcRect/>
          <a:stretch>
            <a:fillRect/>
          </a:stretch>
        </p:blipFill>
        <p:spPr bwMode="auto">
          <a:xfrm>
            <a:off x="571472" y="3071810"/>
            <a:ext cx="7877175" cy="200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Acteurs</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Représenté par un cercle libellé par le nom de l’acteur</a:t>
            </a:r>
          </a:p>
          <a:p>
            <a:r>
              <a:rPr lang="fr-FR" dirty="0" smtClean="0"/>
              <a:t>L’acteur représente une unité active intervenant dans le fonctionnement d’un système opérant.</a:t>
            </a:r>
          </a:p>
          <a:p>
            <a:r>
              <a:rPr lang="fr-FR" dirty="0" smtClean="0"/>
              <a:t>Il peut</a:t>
            </a:r>
          </a:p>
          <a:p>
            <a:pPr lvl="1"/>
            <a:r>
              <a:rPr lang="fr-FR" dirty="0" smtClean="0"/>
              <a:t>Etre stimulé par des flux d’information</a:t>
            </a:r>
          </a:p>
          <a:p>
            <a:pPr lvl="1"/>
            <a:r>
              <a:rPr lang="fr-FR" dirty="0" smtClean="0"/>
              <a:t>Transformer et émettre des flux d’information</a:t>
            </a:r>
          </a:p>
          <a:p>
            <a:r>
              <a:rPr lang="fr-FR" dirty="0" smtClean="0"/>
              <a:t>Un acteur « fait quelque chose », il est actif</a:t>
            </a:r>
          </a:p>
          <a:p>
            <a:pPr lvl="1"/>
            <a:r>
              <a:rPr lang="fr-FR" dirty="0" smtClean="0"/>
              <a:t>Ex : Service comptabilité, Guichet ... </a:t>
            </a:r>
          </a:p>
          <a:p>
            <a:r>
              <a:rPr lang="fr-FR" dirty="0" smtClean="0"/>
              <a:t>Un acteur est un rôle plutôt qu’une personne physique </a:t>
            </a:r>
          </a:p>
          <a:p>
            <a:pPr lvl="1"/>
            <a:r>
              <a:rPr lang="fr-FR" dirty="0" smtClean="0"/>
              <a:t>(« Direction » et pas « JeanClaude ») </a:t>
            </a:r>
          </a:p>
          <a:p>
            <a:pPr lvl="1"/>
            <a:r>
              <a:rPr lang="fr-FR" dirty="0" smtClean="0"/>
              <a:t>Il peut être pertinent de modéliser séparément deux fonctions assumées par une même personne physique</a:t>
            </a:r>
          </a:p>
          <a:p>
            <a:r>
              <a:rPr lang="fr-FR" dirty="0" smtClean="0"/>
              <a:t>On distingue les acteurs internes et externes</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a:t>
            </a:r>
            <a:r>
              <a:rPr lang="fr-FR" baseline="30000" dirty="0" smtClean="0"/>
              <a:t>ère</a:t>
            </a:r>
            <a:r>
              <a:rPr lang="fr-FR" dirty="0" smtClean="0"/>
              <a:t> Forme Normale (1FN) </a:t>
            </a:r>
            <a:endParaRPr lang="fr-FR" dirty="0"/>
          </a:p>
        </p:txBody>
      </p:sp>
      <p:pic>
        <p:nvPicPr>
          <p:cNvPr id="5122" name="Picture 2"/>
          <p:cNvPicPr>
            <a:picLocks noChangeAspect="1" noChangeArrowheads="1"/>
          </p:cNvPicPr>
          <p:nvPr/>
        </p:nvPicPr>
        <p:blipFill>
          <a:blip r:embed="rId2"/>
          <a:srcRect/>
          <a:stretch>
            <a:fillRect/>
          </a:stretch>
        </p:blipFill>
        <p:spPr bwMode="auto">
          <a:xfrm>
            <a:off x="642910" y="1428736"/>
            <a:ext cx="7877175" cy="20097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42910" y="3786190"/>
            <a:ext cx="7858180" cy="22370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r>
              <a:rPr lang="fr-FR" baseline="30000" dirty="0" smtClean="0"/>
              <a:t>ème</a:t>
            </a:r>
            <a:r>
              <a:rPr lang="fr-FR" dirty="0" smtClean="0"/>
              <a:t> Forme Normale (2FN)</a:t>
            </a:r>
            <a:endParaRPr lang="fr-FR" dirty="0"/>
          </a:p>
        </p:txBody>
      </p:sp>
      <p:sp>
        <p:nvSpPr>
          <p:cNvPr id="3" name="Espace réservé du contenu 2"/>
          <p:cNvSpPr>
            <a:spLocks noGrp="1"/>
          </p:cNvSpPr>
          <p:nvPr>
            <p:ph idx="1"/>
          </p:nvPr>
        </p:nvSpPr>
        <p:spPr/>
        <p:txBody>
          <a:bodyPr/>
          <a:lstStyle/>
          <a:p>
            <a:r>
              <a:rPr lang="fr-FR" dirty="0" smtClean="0"/>
              <a:t>Le modèle est en 1FN </a:t>
            </a:r>
          </a:p>
          <a:p>
            <a:r>
              <a:rPr lang="fr-FR" dirty="0" smtClean="0"/>
              <a:t>Tous ses attributs non-clés sont entièrement fonctionnellement dépendants de la clé primaire.</a:t>
            </a:r>
          </a:p>
          <a:p>
            <a:r>
              <a:rPr lang="fr-FR" dirty="0" smtClean="0"/>
              <a:t>Si une table a une clé primaire composée, chaque attribut non-clé doit être directement dépendant de la clé primaire complète.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r>
              <a:rPr lang="fr-FR" baseline="30000" dirty="0" smtClean="0"/>
              <a:t>ème</a:t>
            </a:r>
            <a:r>
              <a:rPr lang="fr-FR" dirty="0" smtClean="0"/>
              <a:t> Forme Normale (2FN)</a:t>
            </a:r>
            <a:endParaRPr lang="fr-FR" dirty="0"/>
          </a:p>
        </p:txBody>
      </p:sp>
      <p:sp>
        <p:nvSpPr>
          <p:cNvPr id="3" name="Espace réservé du contenu 2"/>
          <p:cNvSpPr>
            <a:spLocks noGrp="1"/>
          </p:cNvSpPr>
          <p:nvPr>
            <p:ph idx="1"/>
          </p:nvPr>
        </p:nvSpPr>
        <p:spPr/>
        <p:txBody>
          <a:bodyPr>
            <a:normAutofit/>
          </a:bodyPr>
          <a:lstStyle/>
          <a:p>
            <a:r>
              <a:rPr lang="fr-FR" sz="2400" dirty="0" smtClean="0"/>
              <a:t>La 1</a:t>
            </a:r>
            <a:r>
              <a:rPr lang="fr-FR" sz="2400" baseline="30000" dirty="0" smtClean="0"/>
              <a:t>ère</a:t>
            </a:r>
            <a:r>
              <a:rPr lang="fr-FR" sz="2400" dirty="0" smtClean="0"/>
              <a:t> forme normale est déjà appliquée</a:t>
            </a:r>
          </a:p>
          <a:p>
            <a:r>
              <a:rPr lang="fr-FR" sz="2400" dirty="0" smtClean="0"/>
              <a:t>Tous ses attributs non-clés sont entièrement fonctionnellement dépendants de la clé primaire.</a:t>
            </a:r>
          </a:p>
          <a:p>
            <a:r>
              <a:rPr lang="fr-FR" sz="2400" dirty="0" smtClean="0"/>
              <a:t>Si une table a une clé primaire composée, chaque attribut non-clé doit être directement dépendant de la clé primaire complète.</a:t>
            </a:r>
          </a:p>
          <a:p>
            <a:r>
              <a:rPr lang="fr-FR" sz="2400" dirty="0" smtClean="0"/>
              <a:t>Exemple:</a:t>
            </a:r>
          </a:p>
          <a:p>
            <a:pPr lvl="1"/>
            <a:r>
              <a:rPr lang="fr-FR" sz="2000" dirty="0" smtClean="0"/>
              <a:t>COMMANDE(</a:t>
            </a:r>
            <a:r>
              <a:rPr lang="fr-FR" sz="2000" u="sng" dirty="0" err="1" smtClean="0"/>
              <a:t>N_Produit</a:t>
            </a:r>
            <a:r>
              <a:rPr lang="fr-FR" sz="2000" u="sng" dirty="0" smtClean="0"/>
              <a:t>, </a:t>
            </a:r>
            <a:r>
              <a:rPr lang="fr-FR" sz="2000" u="sng" dirty="0" err="1" smtClean="0"/>
              <a:t>N_Client</a:t>
            </a:r>
            <a:r>
              <a:rPr lang="fr-FR" sz="2000" dirty="0" smtClean="0"/>
              <a:t>, </a:t>
            </a:r>
            <a:r>
              <a:rPr lang="fr-FR" sz="2000" dirty="0" err="1" smtClean="0"/>
              <a:t>Nom_Produit</a:t>
            </a:r>
            <a:r>
              <a:rPr lang="fr-FR" sz="2000" dirty="0" smtClean="0"/>
              <a:t>, Quantité)</a:t>
            </a:r>
          </a:p>
          <a:p>
            <a:pPr lvl="1"/>
            <a:r>
              <a:rPr lang="fr-FR" sz="2000" dirty="0" smtClean="0"/>
              <a:t>ETUDIANT(N_ETUDIANT, </a:t>
            </a:r>
            <a:r>
              <a:rPr lang="fr-FR" sz="2000" dirty="0" err="1" smtClean="0"/>
              <a:t>Nom_complet</a:t>
            </a:r>
            <a:r>
              <a:rPr lang="fr-FR" sz="2000" dirty="0" smtClean="0"/>
              <a:t>, </a:t>
            </a:r>
            <a:r>
              <a:rPr lang="fr-FR" sz="2000" dirty="0" err="1" smtClean="0"/>
              <a:t>Date_naissance</a:t>
            </a:r>
            <a:r>
              <a:rPr lang="fr-FR" sz="2000" dirty="0" smtClean="0"/>
              <a:t>)</a:t>
            </a:r>
            <a:endParaRPr lang="fr-FR"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r>
              <a:rPr lang="fr-FR" baseline="30000" dirty="0" smtClean="0"/>
              <a:t>ème</a:t>
            </a:r>
            <a:r>
              <a:rPr lang="fr-FR" dirty="0" smtClean="0"/>
              <a:t> Forme Normale (2FN)</a:t>
            </a:r>
            <a:endParaRPr lang="fr-FR" dirty="0"/>
          </a:p>
        </p:txBody>
      </p:sp>
      <p:pic>
        <p:nvPicPr>
          <p:cNvPr id="7170" name="Picture 2"/>
          <p:cNvPicPr>
            <a:picLocks noChangeAspect="1" noChangeArrowheads="1"/>
          </p:cNvPicPr>
          <p:nvPr/>
        </p:nvPicPr>
        <p:blipFill>
          <a:blip r:embed="rId2"/>
          <a:srcRect/>
          <a:stretch>
            <a:fillRect/>
          </a:stretch>
        </p:blipFill>
        <p:spPr bwMode="auto">
          <a:xfrm>
            <a:off x="3857620" y="1428736"/>
            <a:ext cx="1928826" cy="2051943"/>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80984" y="4000504"/>
            <a:ext cx="8820172" cy="1820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r>
              <a:rPr lang="fr-FR" baseline="30000" dirty="0" smtClean="0"/>
              <a:t>ème</a:t>
            </a:r>
            <a:r>
              <a:rPr lang="fr-FR" dirty="0" smtClean="0"/>
              <a:t> Forme Normale (2FN)</a:t>
            </a:r>
            <a:endParaRPr lang="fr-FR" dirty="0"/>
          </a:p>
        </p:txBody>
      </p:sp>
      <p:pic>
        <p:nvPicPr>
          <p:cNvPr id="8195" name="Picture 3"/>
          <p:cNvPicPr>
            <a:picLocks noChangeAspect="1" noChangeArrowheads="1"/>
          </p:cNvPicPr>
          <p:nvPr/>
        </p:nvPicPr>
        <p:blipFill>
          <a:blip r:embed="rId2"/>
          <a:srcRect/>
          <a:stretch>
            <a:fillRect/>
          </a:stretch>
        </p:blipFill>
        <p:spPr bwMode="auto">
          <a:xfrm>
            <a:off x="357157" y="1714488"/>
            <a:ext cx="8531817"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a:t>
            </a:r>
            <a:r>
              <a:rPr lang="fr-FR" baseline="30000" dirty="0" smtClean="0"/>
              <a:t>ème</a:t>
            </a:r>
            <a:r>
              <a:rPr lang="fr-FR" dirty="0" smtClean="0"/>
              <a:t> Forme Normale (2FN)</a:t>
            </a:r>
            <a:endParaRPr lang="fr-FR" dirty="0"/>
          </a:p>
        </p:txBody>
      </p:sp>
      <p:pic>
        <p:nvPicPr>
          <p:cNvPr id="9218" name="Picture 2"/>
          <p:cNvPicPr>
            <a:picLocks noGrp="1" noChangeAspect="1" noChangeArrowheads="1"/>
          </p:cNvPicPr>
          <p:nvPr>
            <p:ph idx="1"/>
          </p:nvPr>
        </p:nvPicPr>
        <p:blipFill>
          <a:blip r:embed="rId2"/>
          <a:srcRect/>
          <a:stretch>
            <a:fillRect/>
          </a:stretch>
        </p:blipFill>
        <p:spPr bwMode="auto">
          <a:xfrm>
            <a:off x="457200" y="1724222"/>
            <a:ext cx="8229600" cy="4277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r>
              <a:rPr lang="fr-FR" baseline="30000" dirty="0" smtClean="0"/>
              <a:t>ème</a:t>
            </a:r>
            <a:r>
              <a:rPr lang="fr-FR" dirty="0" smtClean="0"/>
              <a:t> Forme Normale (3FN)</a:t>
            </a:r>
            <a:endParaRPr lang="fr-FR" dirty="0"/>
          </a:p>
        </p:txBody>
      </p:sp>
      <p:sp>
        <p:nvSpPr>
          <p:cNvPr id="3" name="Espace réservé du contenu 2"/>
          <p:cNvSpPr>
            <a:spLocks noGrp="1"/>
          </p:cNvSpPr>
          <p:nvPr>
            <p:ph idx="1"/>
          </p:nvPr>
        </p:nvSpPr>
        <p:spPr/>
        <p:txBody>
          <a:bodyPr/>
          <a:lstStyle/>
          <a:p>
            <a:r>
              <a:rPr lang="fr-FR" dirty="0" smtClean="0"/>
              <a:t>Les propriétés d’une entité doivent dépendre de l’identifiant de l’entité de manière directe</a:t>
            </a:r>
          </a:p>
          <a:p>
            <a:r>
              <a:rPr lang="fr-FR" dirty="0" smtClean="0"/>
              <a:t>Toute propriété n’appartenant pas `a un identifiant ne dépend pas d’un attribut non identifiant.</a:t>
            </a:r>
          </a:p>
          <a:p>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r>
              <a:rPr lang="fr-FR" baseline="30000" dirty="0" smtClean="0"/>
              <a:t>ème</a:t>
            </a:r>
            <a:r>
              <a:rPr lang="fr-FR" dirty="0" smtClean="0"/>
              <a:t> Forme Normale (3FN)</a:t>
            </a:r>
            <a:endParaRPr lang="fr-FR" dirty="0"/>
          </a:p>
        </p:txBody>
      </p:sp>
      <p:pic>
        <p:nvPicPr>
          <p:cNvPr id="10242" name="Picture 2"/>
          <p:cNvPicPr>
            <a:picLocks noGrp="1" noChangeAspect="1" noChangeArrowheads="1"/>
          </p:cNvPicPr>
          <p:nvPr>
            <p:ph idx="1"/>
          </p:nvPr>
        </p:nvPicPr>
        <p:blipFill>
          <a:blip r:embed="rId2"/>
          <a:srcRect/>
          <a:stretch>
            <a:fillRect/>
          </a:stretch>
        </p:blipFill>
        <p:spPr bwMode="auto">
          <a:xfrm>
            <a:off x="457200" y="3241793"/>
            <a:ext cx="8229600" cy="1242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r>
              <a:rPr lang="fr-FR" baseline="30000" dirty="0" smtClean="0"/>
              <a:t>ème</a:t>
            </a:r>
            <a:r>
              <a:rPr lang="fr-FR" dirty="0" smtClean="0"/>
              <a:t> Forme Normale (3FN)</a:t>
            </a:r>
            <a:endParaRPr lang="fr-FR" dirty="0"/>
          </a:p>
        </p:txBody>
      </p:sp>
      <p:pic>
        <p:nvPicPr>
          <p:cNvPr id="11266" name="Picture 2"/>
          <p:cNvPicPr>
            <a:picLocks noGrp="1" noChangeAspect="1" noChangeArrowheads="1"/>
          </p:cNvPicPr>
          <p:nvPr>
            <p:ph idx="1"/>
          </p:nvPr>
        </p:nvPicPr>
        <p:blipFill>
          <a:blip r:embed="rId2"/>
          <a:srcRect/>
          <a:stretch>
            <a:fillRect/>
          </a:stretch>
        </p:blipFill>
        <p:spPr bwMode="auto">
          <a:xfrm>
            <a:off x="457200" y="1907801"/>
            <a:ext cx="8229600" cy="3910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r>
              <a:rPr lang="fr-FR" baseline="30000" dirty="0" smtClean="0"/>
              <a:t>ème</a:t>
            </a:r>
            <a:r>
              <a:rPr lang="fr-FR" dirty="0" smtClean="0"/>
              <a:t> Forme Normale (3FN)</a:t>
            </a:r>
            <a:endParaRPr lang="fr-FR" dirty="0"/>
          </a:p>
        </p:txBody>
      </p:sp>
      <p:pic>
        <p:nvPicPr>
          <p:cNvPr id="12290" name="Picture 2"/>
          <p:cNvPicPr>
            <a:picLocks noGrp="1" noChangeAspect="1" noChangeArrowheads="1"/>
          </p:cNvPicPr>
          <p:nvPr>
            <p:ph idx="1"/>
          </p:nvPr>
        </p:nvPicPr>
        <p:blipFill>
          <a:blip r:embed="rId2"/>
          <a:srcRect/>
          <a:stretch>
            <a:fillRect/>
          </a:stretch>
        </p:blipFill>
        <p:spPr bwMode="auto">
          <a:xfrm>
            <a:off x="457200" y="2421204"/>
            <a:ext cx="8229600" cy="28839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Acteurs externes</a:t>
            </a:r>
            <a:endParaRPr lang="fr-FR" dirty="0"/>
          </a:p>
        </p:txBody>
      </p:sp>
      <p:sp>
        <p:nvSpPr>
          <p:cNvPr id="3" name="Espace réservé du contenu 2"/>
          <p:cNvSpPr>
            <a:spLocks noGrp="1"/>
          </p:cNvSpPr>
          <p:nvPr>
            <p:ph idx="1"/>
          </p:nvPr>
        </p:nvSpPr>
        <p:spPr>
          <a:xfrm>
            <a:off x="457200" y="1600201"/>
            <a:ext cx="8229600" cy="1328734"/>
          </a:xfrm>
        </p:spPr>
        <p:txBody>
          <a:bodyPr>
            <a:normAutofit fontScale="92500" lnSpcReduction="20000"/>
          </a:bodyPr>
          <a:lstStyle/>
          <a:p>
            <a:r>
              <a:rPr lang="fr-FR" dirty="0" smtClean="0"/>
              <a:t>Eléments externes avec lesquels le système échange des flux d’information</a:t>
            </a:r>
          </a:p>
          <a:p>
            <a:pPr lvl="1"/>
            <a:r>
              <a:rPr lang="fr-FR" dirty="0" smtClean="0"/>
              <a:t>Ex : clients, fournisseurs..</a:t>
            </a:r>
            <a:endParaRPr lang="fr-FR" dirty="0"/>
          </a:p>
        </p:txBody>
      </p:sp>
      <p:pic>
        <p:nvPicPr>
          <p:cNvPr id="3074" name="Picture 2"/>
          <p:cNvPicPr>
            <a:picLocks noChangeAspect="1" noChangeArrowheads="1"/>
          </p:cNvPicPr>
          <p:nvPr/>
        </p:nvPicPr>
        <p:blipFill>
          <a:blip r:embed="rId2"/>
          <a:srcRect/>
          <a:stretch>
            <a:fillRect/>
          </a:stretch>
        </p:blipFill>
        <p:spPr bwMode="auto">
          <a:xfrm>
            <a:off x="2571736" y="3071810"/>
            <a:ext cx="4029075"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Processus de Normalisation</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Identifier les Entités et les Attributs</a:t>
            </a:r>
            <a:r>
              <a:rPr lang="fr-FR" dirty="0" smtClean="0"/>
              <a:t>:</a:t>
            </a:r>
          </a:p>
          <a:p>
            <a:pPr lvl="1"/>
            <a:r>
              <a:rPr lang="fr-FR" dirty="0" smtClean="0"/>
              <a:t>Identifiez les entités pertinentes dans le système que vous modélisez et les attributs associés à ces entités.</a:t>
            </a:r>
          </a:p>
          <a:p>
            <a:r>
              <a:rPr lang="fr-FR" b="1" dirty="0" smtClean="0"/>
              <a:t>Établir les Dépendances Fonctionnelles</a:t>
            </a:r>
            <a:r>
              <a:rPr lang="fr-FR" dirty="0" smtClean="0"/>
              <a:t>:</a:t>
            </a:r>
          </a:p>
          <a:p>
            <a:pPr lvl="1"/>
            <a:r>
              <a:rPr lang="fr-FR" dirty="0" smtClean="0"/>
              <a:t>Identifiez les dépendances fonctionnelles entre les attributs. Quels attributs déterminent les autres?</a:t>
            </a:r>
          </a:p>
          <a:p>
            <a:r>
              <a:rPr lang="fr-FR" b="1" dirty="0" smtClean="0"/>
              <a:t>Appliquer les Formes Normales</a:t>
            </a:r>
            <a:r>
              <a:rPr lang="fr-FR" dirty="0" smtClean="0"/>
              <a:t>:</a:t>
            </a:r>
          </a:p>
          <a:p>
            <a:pPr lvl="1"/>
            <a:r>
              <a:rPr lang="fr-FR" dirty="0" smtClean="0"/>
              <a:t>Commencez par appliquer la 1NF, puis progressez vers des formes normales plus élevées en fonction des dépendances fonctionnelles identifiées.</a:t>
            </a:r>
          </a:p>
          <a:p>
            <a:r>
              <a:rPr lang="fr-FR" b="1" dirty="0" smtClean="0"/>
              <a:t>Réévaluer le Modèle</a:t>
            </a:r>
            <a:r>
              <a:rPr lang="fr-FR" dirty="0" smtClean="0"/>
              <a:t>:</a:t>
            </a:r>
          </a:p>
          <a:p>
            <a:pPr lvl="1"/>
            <a:r>
              <a:rPr lang="fr-FR" dirty="0" smtClean="0"/>
              <a:t>Après chaque étape de normalisation, réévaluez le modèle pour vous assurer qu'il répond toujours aux besoins de l'application.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Modèles organisationnels et logiques</a:t>
            </a:r>
            <a:endParaRPr lang="fr-FR" dirty="0"/>
          </a:p>
        </p:txBody>
      </p:sp>
      <p:sp>
        <p:nvSpPr>
          <p:cNvPr id="5" name="Sous-titre 4"/>
          <p:cNvSpPr>
            <a:spLocks noGrp="1"/>
          </p:cNvSpPr>
          <p:nvPr>
            <p:ph type="subTitle" idx="1"/>
          </p:nvPr>
        </p:nvSpPr>
        <p:spPr/>
        <p:txBody>
          <a:bodyPr/>
          <a:lstStyle/>
          <a:p>
            <a:r>
              <a:rPr lang="fr-FR" dirty="0" smtClean="0"/>
              <a:t>MOT , MLD</a:t>
            </a:r>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Modèle </a:t>
            </a:r>
            <a:r>
              <a:rPr lang="fr-FR" dirty="0" smtClean="0"/>
              <a:t>Logique des </a:t>
            </a:r>
            <a:r>
              <a:rPr lang="fr-FR" dirty="0" smtClean="0"/>
              <a:t>Données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 modèle logique de données est une transformation du modèle conceptuel des données.</a:t>
            </a:r>
          </a:p>
          <a:p>
            <a:r>
              <a:rPr lang="fr-FR" dirty="0" smtClean="0"/>
              <a:t>C’est une présentation de la structure des données dans le niveau logique.</a:t>
            </a:r>
            <a:r>
              <a:rPr lang="fr-FR" dirty="0" smtClean="0"/>
              <a:t> </a:t>
            </a:r>
            <a:endParaRPr lang="fr-FR" dirty="0" smtClean="0"/>
          </a:p>
          <a:p>
            <a:pPr lvl="1"/>
            <a:r>
              <a:rPr lang="fr-FR" dirty="0" smtClean="0"/>
              <a:t>Ensemble </a:t>
            </a:r>
            <a:r>
              <a:rPr lang="fr-FR" dirty="0" smtClean="0"/>
              <a:t>de schémas relationnels de la forme Relation(clé1, ... </a:t>
            </a:r>
            <a:r>
              <a:rPr lang="fr-FR" dirty="0" err="1" smtClean="0"/>
              <a:t>clén</a:t>
            </a:r>
            <a:r>
              <a:rPr lang="fr-FR" dirty="0" smtClean="0"/>
              <a:t>, att1, ... </a:t>
            </a:r>
            <a:r>
              <a:rPr lang="fr-FR" dirty="0" err="1" smtClean="0"/>
              <a:t>attm</a:t>
            </a:r>
            <a:r>
              <a:rPr lang="fr-FR" dirty="0" smtClean="0"/>
              <a:t>)</a:t>
            </a:r>
          </a:p>
          <a:p>
            <a:r>
              <a:rPr lang="fr-FR" dirty="0" smtClean="0"/>
              <a:t>La transformation s’applique en respectant un ensemble de règles de passage entre un MCD vers un MLD.</a:t>
            </a:r>
          </a:p>
          <a:p>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endParaRPr lang="fr-FR" dirty="0"/>
          </a:p>
        </p:txBody>
      </p:sp>
      <p:sp>
        <p:nvSpPr>
          <p:cNvPr id="3" name="Espace réservé du contenu 2"/>
          <p:cNvSpPr>
            <a:spLocks noGrp="1"/>
          </p:cNvSpPr>
          <p:nvPr>
            <p:ph idx="1"/>
          </p:nvPr>
        </p:nvSpPr>
        <p:spPr>
          <a:xfrm>
            <a:off x="457200" y="4357694"/>
            <a:ext cx="8043890" cy="1768469"/>
          </a:xfrm>
        </p:spPr>
        <p:txBody>
          <a:bodyPr>
            <a:normAutofit fontScale="55000" lnSpcReduction="20000"/>
          </a:bodyPr>
          <a:lstStyle/>
          <a:p>
            <a:r>
              <a:rPr lang="fr-FR" b="1" dirty="0" smtClean="0"/>
              <a:t>Règle </a:t>
            </a:r>
            <a:r>
              <a:rPr lang="fr-FR" b="1" dirty="0" smtClean="0"/>
              <a:t>1 : Chaque </a:t>
            </a:r>
            <a:r>
              <a:rPr lang="fr-FR" b="1" dirty="0" smtClean="0"/>
              <a:t>entité </a:t>
            </a:r>
            <a:r>
              <a:rPr lang="fr-FR" b="1" dirty="0" smtClean="0"/>
              <a:t>avec au moins une </a:t>
            </a:r>
            <a:r>
              <a:rPr lang="fr-FR" b="1" dirty="0" smtClean="0"/>
              <a:t>propriété </a:t>
            </a:r>
            <a:r>
              <a:rPr lang="fr-FR" b="1" dirty="0" smtClean="0"/>
              <a:t>non </a:t>
            </a:r>
            <a:r>
              <a:rPr lang="fr-FR" b="1" dirty="0" smtClean="0"/>
              <a:t>identifiant </a:t>
            </a:r>
            <a:r>
              <a:rPr lang="fr-FR" b="1" dirty="0" smtClean="0"/>
              <a:t>donne lieu </a:t>
            </a:r>
            <a:r>
              <a:rPr lang="fr-FR" b="1" dirty="0" smtClean="0"/>
              <a:t>à </a:t>
            </a:r>
            <a:r>
              <a:rPr lang="fr-FR" b="1" dirty="0" smtClean="0"/>
              <a:t>un </a:t>
            </a:r>
            <a:r>
              <a:rPr lang="fr-FR" b="1" dirty="0" smtClean="0"/>
              <a:t>schéma </a:t>
            </a:r>
            <a:r>
              <a:rPr lang="fr-FR" b="1" dirty="0" smtClean="0"/>
              <a:t>relationnel, les identifiants deviennent les </a:t>
            </a:r>
            <a:r>
              <a:rPr lang="fr-FR" b="1" dirty="0" smtClean="0"/>
              <a:t>clés et les propriétés deviennent des attributs.</a:t>
            </a:r>
          </a:p>
          <a:p>
            <a:pPr lvl="1"/>
            <a:r>
              <a:rPr lang="fr-FR" b="1" dirty="0" smtClean="0"/>
              <a:t>Patient</a:t>
            </a:r>
            <a:r>
              <a:rPr lang="fr-FR" dirty="0" smtClean="0"/>
              <a:t> (</a:t>
            </a:r>
            <a:r>
              <a:rPr lang="fr-FR" u="sng" dirty="0" smtClean="0"/>
              <a:t>SECU</a:t>
            </a:r>
            <a:r>
              <a:rPr lang="fr-FR" dirty="0" smtClean="0"/>
              <a:t>, </a:t>
            </a:r>
            <a:r>
              <a:rPr lang="fr-FR" dirty="0" err="1" smtClean="0"/>
              <a:t>NomPatient</a:t>
            </a:r>
            <a:r>
              <a:rPr lang="fr-FR" dirty="0" smtClean="0"/>
              <a:t>, </a:t>
            </a:r>
            <a:r>
              <a:rPr lang="fr-FR" dirty="0" err="1" smtClean="0"/>
              <a:t>PrenomPatient</a:t>
            </a:r>
            <a:r>
              <a:rPr lang="fr-FR" dirty="0" smtClean="0"/>
              <a:t>, </a:t>
            </a:r>
            <a:r>
              <a:rPr lang="fr-FR" dirty="0" err="1" smtClean="0"/>
              <a:t>AdressePatient</a:t>
            </a:r>
            <a:r>
              <a:rPr lang="fr-FR" dirty="0" smtClean="0"/>
              <a:t>)</a:t>
            </a:r>
          </a:p>
          <a:p>
            <a:pPr lvl="1"/>
            <a:r>
              <a:rPr lang="fr-FR" b="1" dirty="0" smtClean="0"/>
              <a:t>Médecin</a:t>
            </a:r>
            <a:r>
              <a:rPr lang="fr-FR" dirty="0" smtClean="0"/>
              <a:t> </a:t>
            </a:r>
            <a:r>
              <a:rPr lang="fr-FR" dirty="0" smtClean="0"/>
              <a:t>(</a:t>
            </a:r>
            <a:r>
              <a:rPr lang="fr-FR" u="sng" dirty="0" err="1" smtClean="0"/>
              <a:t>NuméroMédecin</a:t>
            </a:r>
            <a:r>
              <a:rPr lang="fr-FR" dirty="0" smtClean="0"/>
              <a:t>, </a:t>
            </a:r>
            <a:r>
              <a:rPr lang="fr-FR" dirty="0" err="1" smtClean="0"/>
              <a:t>NomMédecin</a:t>
            </a:r>
            <a:r>
              <a:rPr lang="fr-FR" dirty="0" smtClean="0"/>
              <a:t>, </a:t>
            </a:r>
            <a:r>
              <a:rPr lang="fr-FR" dirty="0" err="1" smtClean="0"/>
              <a:t>PrénomMédecin</a:t>
            </a:r>
            <a:r>
              <a:rPr lang="fr-FR" dirty="0" smtClean="0"/>
              <a:t>)</a:t>
            </a:r>
          </a:p>
          <a:p>
            <a:pPr lvl="1"/>
            <a:r>
              <a:rPr lang="fr-FR" b="1" dirty="0" smtClean="0"/>
              <a:t>Mutuelle</a:t>
            </a:r>
            <a:r>
              <a:rPr lang="fr-FR" dirty="0" smtClean="0"/>
              <a:t> </a:t>
            </a:r>
            <a:r>
              <a:rPr lang="fr-FR" dirty="0" smtClean="0"/>
              <a:t>(</a:t>
            </a:r>
            <a:r>
              <a:rPr lang="fr-FR" u="sng" dirty="0" err="1" smtClean="0"/>
              <a:t>CodeMutelle</a:t>
            </a:r>
            <a:r>
              <a:rPr lang="fr-FR" dirty="0" smtClean="0"/>
              <a:t>, </a:t>
            </a:r>
            <a:r>
              <a:rPr lang="fr-FR" dirty="0" err="1" smtClean="0"/>
              <a:t>NomMutuelle</a:t>
            </a:r>
            <a:r>
              <a:rPr lang="fr-FR" dirty="0" smtClean="0"/>
              <a:t>, </a:t>
            </a:r>
            <a:r>
              <a:rPr lang="fr-FR" dirty="0" err="1" smtClean="0"/>
              <a:t>AdresseMutuelle</a:t>
            </a:r>
            <a:r>
              <a:rPr lang="fr-FR" dirty="0" smtClean="0"/>
              <a:t>)</a:t>
            </a:r>
          </a:p>
          <a:p>
            <a:pPr lvl="1"/>
            <a:r>
              <a:rPr lang="fr-FR" b="1" dirty="0" smtClean="0"/>
              <a:t>Affection</a:t>
            </a:r>
            <a:r>
              <a:rPr lang="fr-FR" dirty="0" smtClean="0"/>
              <a:t> </a:t>
            </a:r>
            <a:r>
              <a:rPr lang="fr-FR" dirty="0" smtClean="0"/>
              <a:t>(</a:t>
            </a:r>
            <a:r>
              <a:rPr lang="fr-FR" u="sng" dirty="0" err="1" smtClean="0"/>
              <a:t>CodeAffection</a:t>
            </a:r>
            <a:r>
              <a:rPr lang="fr-FR" dirty="0" smtClean="0"/>
              <a:t>, </a:t>
            </a:r>
            <a:r>
              <a:rPr lang="fr-FR" dirty="0" err="1" smtClean="0"/>
              <a:t>Libell</a:t>
            </a:r>
            <a:r>
              <a:rPr lang="fr-FR" dirty="0" smtClean="0"/>
              <a:t>´</a:t>
            </a:r>
            <a:r>
              <a:rPr lang="fr-FR" dirty="0" err="1" smtClean="0"/>
              <a:t>eAffection</a:t>
            </a:r>
            <a:r>
              <a:rPr lang="fr-FR" dirty="0" smtClean="0"/>
              <a:t>)</a:t>
            </a:r>
            <a:endParaRPr lang="fr-FR" dirty="0"/>
          </a:p>
        </p:txBody>
      </p:sp>
      <p:pic>
        <p:nvPicPr>
          <p:cNvPr id="1026" name="Picture 2"/>
          <p:cNvPicPr>
            <a:picLocks noChangeAspect="1" noChangeArrowheads="1"/>
          </p:cNvPicPr>
          <p:nvPr/>
        </p:nvPicPr>
        <p:blipFill>
          <a:blip r:embed="rId2"/>
          <a:srcRect/>
          <a:stretch>
            <a:fillRect/>
          </a:stretch>
        </p:blipFill>
        <p:spPr bwMode="auto">
          <a:xfrm>
            <a:off x="2500298" y="1571612"/>
            <a:ext cx="5076825" cy="25908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endParaRPr lang="fr-FR" dirty="0"/>
          </a:p>
        </p:txBody>
      </p:sp>
      <p:sp>
        <p:nvSpPr>
          <p:cNvPr id="3" name="Espace réservé du contenu 2"/>
          <p:cNvSpPr>
            <a:spLocks noGrp="1"/>
          </p:cNvSpPr>
          <p:nvPr>
            <p:ph idx="1"/>
          </p:nvPr>
        </p:nvSpPr>
        <p:spPr>
          <a:xfrm>
            <a:off x="457200" y="4357694"/>
            <a:ext cx="8043890" cy="1768469"/>
          </a:xfrm>
        </p:spPr>
        <p:txBody>
          <a:bodyPr>
            <a:noAutofit/>
          </a:bodyPr>
          <a:lstStyle/>
          <a:p>
            <a:r>
              <a:rPr lang="fr-FR" sz="2000" b="1" dirty="0" smtClean="0"/>
              <a:t>Règle </a:t>
            </a:r>
            <a:r>
              <a:rPr lang="fr-FR" sz="2000" b="1" dirty="0" smtClean="0"/>
              <a:t>2 : </a:t>
            </a:r>
            <a:r>
              <a:rPr lang="fr-FR" sz="2000" b="1" dirty="0" smtClean="0"/>
              <a:t>création d’une clé étrangère dans l’entité à cardinalité (x,1)</a:t>
            </a:r>
          </a:p>
          <a:p>
            <a:pPr lvl="1"/>
            <a:r>
              <a:rPr lang="fr-FR" sz="1800" b="1" dirty="0" smtClean="0"/>
              <a:t>PATIENT</a:t>
            </a:r>
            <a:r>
              <a:rPr lang="fr-FR" sz="1800" dirty="0" smtClean="0"/>
              <a:t> (</a:t>
            </a:r>
            <a:r>
              <a:rPr lang="fr-FR" sz="1800" u="sng" dirty="0" smtClean="0"/>
              <a:t>SECU</a:t>
            </a:r>
            <a:r>
              <a:rPr lang="fr-FR" sz="1800" dirty="0" smtClean="0"/>
              <a:t>, NOMPATIENT, PRÉNOMPATIENT, ADRESSEPATIENT, </a:t>
            </a:r>
            <a:r>
              <a:rPr lang="fr-FR" sz="1800" b="1" dirty="0" smtClean="0"/>
              <a:t>#CODEMUTUELLE</a:t>
            </a:r>
            <a:r>
              <a:rPr lang="fr-FR" sz="1800" dirty="0" smtClean="0"/>
              <a:t>)</a:t>
            </a:r>
            <a:endParaRPr lang="fr-FR" sz="1800" dirty="0"/>
          </a:p>
        </p:txBody>
      </p:sp>
      <p:pic>
        <p:nvPicPr>
          <p:cNvPr id="1026" name="Picture 2"/>
          <p:cNvPicPr>
            <a:picLocks noChangeAspect="1" noChangeArrowheads="1"/>
          </p:cNvPicPr>
          <p:nvPr/>
        </p:nvPicPr>
        <p:blipFill>
          <a:blip r:embed="rId2"/>
          <a:srcRect/>
          <a:stretch>
            <a:fillRect/>
          </a:stretch>
        </p:blipFill>
        <p:spPr bwMode="auto">
          <a:xfrm>
            <a:off x="2500298" y="1571612"/>
            <a:ext cx="5076825" cy="25908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endParaRPr lang="fr-FR" dirty="0"/>
          </a:p>
        </p:txBody>
      </p:sp>
      <p:sp>
        <p:nvSpPr>
          <p:cNvPr id="3" name="Espace réservé du contenu 2"/>
          <p:cNvSpPr>
            <a:spLocks noGrp="1"/>
          </p:cNvSpPr>
          <p:nvPr>
            <p:ph idx="1"/>
          </p:nvPr>
        </p:nvSpPr>
        <p:spPr>
          <a:xfrm>
            <a:off x="457200" y="4357694"/>
            <a:ext cx="8043890" cy="1768469"/>
          </a:xfrm>
        </p:spPr>
        <p:txBody>
          <a:bodyPr>
            <a:noAutofit/>
          </a:bodyPr>
          <a:lstStyle/>
          <a:p>
            <a:r>
              <a:rPr lang="fr-FR" sz="2000" b="1" dirty="0" smtClean="0"/>
              <a:t>Règle </a:t>
            </a:r>
            <a:r>
              <a:rPr lang="fr-FR" sz="2000" b="1" dirty="0" smtClean="0"/>
              <a:t>2 : </a:t>
            </a:r>
            <a:r>
              <a:rPr lang="fr-FR" sz="2000" b="1" dirty="0" smtClean="0"/>
              <a:t>création d’une clé étrangère dans l’entité à cardinalité (x,1)</a:t>
            </a:r>
          </a:p>
          <a:p>
            <a:pPr lvl="1"/>
            <a:r>
              <a:rPr lang="fr-FR" sz="1800" b="1" dirty="0" smtClean="0"/>
              <a:t>PARENT</a:t>
            </a:r>
            <a:r>
              <a:rPr lang="fr-FR" sz="1800" dirty="0" smtClean="0"/>
              <a:t> (</a:t>
            </a:r>
            <a:r>
              <a:rPr lang="fr-FR" sz="1800" u="sng" dirty="0" smtClean="0"/>
              <a:t>ID_PARENT</a:t>
            </a:r>
            <a:r>
              <a:rPr lang="fr-FR" sz="1800" dirty="0" smtClean="0"/>
              <a:t>, NOM, PRÉNOM)</a:t>
            </a:r>
          </a:p>
          <a:p>
            <a:pPr lvl="1"/>
            <a:r>
              <a:rPr lang="fr-FR" sz="1800" b="1" dirty="0" smtClean="0"/>
              <a:t>ELÈVE</a:t>
            </a:r>
            <a:r>
              <a:rPr lang="fr-FR" sz="1800" dirty="0" smtClean="0"/>
              <a:t> (</a:t>
            </a:r>
            <a:r>
              <a:rPr lang="fr-FR" sz="1800" u="sng" dirty="0" smtClean="0"/>
              <a:t>ID_ELEVE</a:t>
            </a:r>
            <a:r>
              <a:rPr lang="fr-FR" sz="1800" dirty="0" smtClean="0"/>
              <a:t>, NOM, PRENOM, </a:t>
            </a:r>
            <a:r>
              <a:rPr lang="fr-FR" sz="1800" b="1" dirty="0" smtClean="0"/>
              <a:t>#ID_PARENT</a:t>
            </a:r>
            <a:r>
              <a:rPr lang="fr-FR" sz="1800" dirty="0" smtClean="0"/>
              <a:t>)</a:t>
            </a:r>
            <a:endParaRPr lang="fr-FR" sz="1800" dirty="0"/>
          </a:p>
        </p:txBody>
      </p:sp>
      <p:pic>
        <p:nvPicPr>
          <p:cNvPr id="2051" name="Picture 3"/>
          <p:cNvPicPr>
            <a:picLocks noChangeAspect="1" noChangeArrowheads="1"/>
          </p:cNvPicPr>
          <p:nvPr/>
        </p:nvPicPr>
        <p:blipFill>
          <a:blip r:embed="rId2"/>
          <a:srcRect/>
          <a:stretch>
            <a:fillRect/>
          </a:stretch>
        </p:blipFill>
        <p:spPr bwMode="auto">
          <a:xfrm>
            <a:off x="1714480" y="2000240"/>
            <a:ext cx="5438775" cy="1704975"/>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endParaRPr lang="fr-FR" dirty="0"/>
          </a:p>
        </p:txBody>
      </p:sp>
      <p:sp>
        <p:nvSpPr>
          <p:cNvPr id="3" name="Espace réservé du contenu 2"/>
          <p:cNvSpPr>
            <a:spLocks noGrp="1"/>
          </p:cNvSpPr>
          <p:nvPr>
            <p:ph idx="1"/>
          </p:nvPr>
        </p:nvSpPr>
        <p:spPr>
          <a:xfrm>
            <a:off x="457200" y="4357694"/>
            <a:ext cx="8043890" cy="1768469"/>
          </a:xfrm>
        </p:spPr>
        <p:txBody>
          <a:bodyPr>
            <a:noAutofit/>
          </a:bodyPr>
          <a:lstStyle/>
          <a:p>
            <a:r>
              <a:rPr lang="fr-FR" sz="2000" b="1" dirty="0" smtClean="0"/>
              <a:t>Règle </a:t>
            </a:r>
            <a:r>
              <a:rPr lang="fr-FR" sz="2000" b="1" dirty="0" smtClean="0"/>
              <a:t>3 : Les associations de type n:m donnent lieu </a:t>
            </a:r>
            <a:r>
              <a:rPr lang="fr-FR" sz="2000" b="1" dirty="0" smtClean="0"/>
              <a:t>à </a:t>
            </a:r>
            <a:r>
              <a:rPr lang="fr-FR" sz="2000" b="1" dirty="0" smtClean="0"/>
              <a:t>la </a:t>
            </a:r>
            <a:r>
              <a:rPr lang="fr-FR" sz="2000" b="1" dirty="0" smtClean="0"/>
              <a:t>création </a:t>
            </a:r>
            <a:r>
              <a:rPr lang="fr-FR" sz="2000" b="1" dirty="0" smtClean="0"/>
              <a:t>de nouveaux </a:t>
            </a:r>
            <a:r>
              <a:rPr lang="fr-FR" sz="2000" b="1" dirty="0" smtClean="0"/>
              <a:t>schémas </a:t>
            </a:r>
            <a:r>
              <a:rPr lang="fr-FR" sz="2000" b="1" dirty="0" smtClean="0"/>
              <a:t>relationnels – Les identifiants des </a:t>
            </a:r>
            <a:r>
              <a:rPr lang="fr-FR" sz="2000" b="1" dirty="0" smtClean="0"/>
              <a:t>entités liées </a:t>
            </a:r>
            <a:r>
              <a:rPr lang="fr-FR" sz="2000" b="1" dirty="0" smtClean="0"/>
              <a:t>deviennent des </a:t>
            </a:r>
            <a:r>
              <a:rPr lang="fr-FR" sz="2000" b="1" dirty="0" smtClean="0"/>
              <a:t>clés </a:t>
            </a:r>
            <a:r>
              <a:rPr lang="fr-FR" sz="2000" b="1" dirty="0" smtClean="0"/>
              <a:t>– Les </a:t>
            </a:r>
            <a:r>
              <a:rPr lang="fr-FR" sz="2000" b="1" dirty="0" smtClean="0"/>
              <a:t>propriétés </a:t>
            </a:r>
            <a:r>
              <a:rPr lang="fr-FR" sz="2000" b="1" dirty="0" smtClean="0"/>
              <a:t>de l’association deviennent des attributs simples</a:t>
            </a:r>
            <a:r>
              <a:rPr lang="fr-FR" sz="2000" dirty="0" smtClean="0"/>
              <a:t> </a:t>
            </a:r>
            <a:endParaRPr lang="fr-FR" sz="2000" dirty="0" smtClean="0"/>
          </a:p>
          <a:p>
            <a:pPr lvl="1"/>
            <a:r>
              <a:rPr lang="fr-FR" sz="1800" b="1" dirty="0" smtClean="0"/>
              <a:t>HOSPITALISATION</a:t>
            </a:r>
            <a:r>
              <a:rPr lang="fr-FR" sz="1800" dirty="0" smtClean="0"/>
              <a:t> (</a:t>
            </a:r>
            <a:r>
              <a:rPr lang="fr-FR" sz="1800" b="1" u="sng" dirty="0" smtClean="0"/>
              <a:t>NUMÉROMEDECIN, SECU, CODEAFFECTION</a:t>
            </a:r>
            <a:r>
              <a:rPr lang="fr-FR" sz="1800" dirty="0" smtClean="0"/>
              <a:t>, DATEENTRÉE, DATESORTIE)</a:t>
            </a:r>
            <a:endParaRPr lang="fr-FR" sz="1800" dirty="0"/>
          </a:p>
        </p:txBody>
      </p:sp>
      <p:pic>
        <p:nvPicPr>
          <p:cNvPr id="1026" name="Picture 2"/>
          <p:cNvPicPr>
            <a:picLocks noChangeAspect="1" noChangeArrowheads="1"/>
          </p:cNvPicPr>
          <p:nvPr/>
        </p:nvPicPr>
        <p:blipFill>
          <a:blip r:embed="rId2"/>
          <a:srcRect/>
          <a:stretch>
            <a:fillRect/>
          </a:stretch>
        </p:blipFill>
        <p:spPr bwMode="auto">
          <a:xfrm>
            <a:off x="2500298" y="1571612"/>
            <a:ext cx="5076825" cy="259080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endParaRPr lang="fr-FR" dirty="0"/>
          </a:p>
        </p:txBody>
      </p:sp>
      <p:sp>
        <p:nvSpPr>
          <p:cNvPr id="3" name="Espace réservé du contenu 2"/>
          <p:cNvSpPr>
            <a:spLocks noGrp="1"/>
          </p:cNvSpPr>
          <p:nvPr>
            <p:ph idx="1"/>
          </p:nvPr>
        </p:nvSpPr>
        <p:spPr>
          <a:xfrm>
            <a:off x="457200" y="3429000"/>
            <a:ext cx="8043890" cy="2697163"/>
          </a:xfrm>
        </p:spPr>
        <p:txBody>
          <a:bodyPr>
            <a:noAutofit/>
          </a:bodyPr>
          <a:lstStyle/>
          <a:p>
            <a:r>
              <a:rPr lang="fr-FR" sz="2000" b="1" dirty="0" smtClean="0"/>
              <a:t>Règle </a:t>
            </a:r>
            <a:r>
              <a:rPr lang="fr-FR" sz="2000" b="1" dirty="0" smtClean="0"/>
              <a:t>3 : Les associations de type n:m donnent lieu </a:t>
            </a:r>
            <a:r>
              <a:rPr lang="fr-FR" sz="2000" b="1" dirty="0" smtClean="0"/>
              <a:t>à </a:t>
            </a:r>
            <a:r>
              <a:rPr lang="fr-FR" sz="2000" b="1" dirty="0" smtClean="0"/>
              <a:t>la </a:t>
            </a:r>
            <a:r>
              <a:rPr lang="fr-FR" sz="2000" b="1" dirty="0" smtClean="0"/>
              <a:t>création </a:t>
            </a:r>
            <a:r>
              <a:rPr lang="fr-FR" sz="2000" b="1" dirty="0" smtClean="0"/>
              <a:t>de nouveaux </a:t>
            </a:r>
            <a:r>
              <a:rPr lang="fr-FR" sz="2000" b="1" dirty="0" smtClean="0"/>
              <a:t>schémas </a:t>
            </a:r>
            <a:r>
              <a:rPr lang="fr-FR" sz="2000" b="1" dirty="0" smtClean="0"/>
              <a:t>relationnels – Les identifiants des </a:t>
            </a:r>
            <a:r>
              <a:rPr lang="fr-FR" sz="2000" b="1" dirty="0" smtClean="0"/>
              <a:t>entités liées </a:t>
            </a:r>
            <a:r>
              <a:rPr lang="fr-FR" sz="2000" b="1" dirty="0" smtClean="0"/>
              <a:t>deviennent des </a:t>
            </a:r>
            <a:r>
              <a:rPr lang="fr-FR" sz="2000" b="1" dirty="0" smtClean="0"/>
              <a:t>clés </a:t>
            </a:r>
            <a:r>
              <a:rPr lang="fr-FR" sz="2000" b="1" dirty="0" smtClean="0"/>
              <a:t>– Les </a:t>
            </a:r>
            <a:r>
              <a:rPr lang="fr-FR" sz="2000" b="1" dirty="0" smtClean="0"/>
              <a:t>propriétés </a:t>
            </a:r>
            <a:r>
              <a:rPr lang="fr-FR" sz="2000" b="1" dirty="0" smtClean="0"/>
              <a:t>de l’association deviennent des attributs simples</a:t>
            </a:r>
            <a:r>
              <a:rPr lang="fr-FR" sz="2000" dirty="0" smtClean="0"/>
              <a:t> </a:t>
            </a:r>
            <a:endParaRPr lang="fr-FR" sz="2000" dirty="0" smtClean="0"/>
          </a:p>
          <a:p>
            <a:pPr lvl="1"/>
            <a:r>
              <a:rPr lang="fr-FR" sz="1800" dirty="0" smtClean="0"/>
              <a:t>COMMANDE( </a:t>
            </a:r>
            <a:r>
              <a:rPr lang="fr-FR" sz="1800" u="sng" dirty="0" smtClean="0"/>
              <a:t>ID_COMMANDE</a:t>
            </a:r>
            <a:r>
              <a:rPr lang="fr-FR" sz="1800" dirty="0" smtClean="0"/>
              <a:t>, DESCRIPTION, DATE)</a:t>
            </a:r>
          </a:p>
          <a:p>
            <a:pPr lvl="1"/>
            <a:r>
              <a:rPr lang="fr-FR" sz="1800" dirty="0" smtClean="0"/>
              <a:t>PRODUIT( </a:t>
            </a:r>
            <a:r>
              <a:rPr lang="fr-FR" sz="1800" u="sng" dirty="0" smtClean="0"/>
              <a:t>ID_PRODUIT</a:t>
            </a:r>
            <a:r>
              <a:rPr lang="fr-FR" sz="1800" dirty="0" smtClean="0"/>
              <a:t>, LIBELLE, DESCRIPTION, PRIX)</a:t>
            </a:r>
          </a:p>
          <a:p>
            <a:pPr lvl="1"/>
            <a:r>
              <a:rPr lang="fr-FR" sz="1800" b="1" dirty="0" smtClean="0"/>
              <a:t>COMMANDE_PRODUIT</a:t>
            </a:r>
            <a:r>
              <a:rPr lang="fr-FR" sz="1800" b="1" u="sng" dirty="0" smtClean="0"/>
              <a:t>(#ID_COMMANDE,#ID_PRODUIT</a:t>
            </a:r>
            <a:r>
              <a:rPr lang="fr-FR" sz="1800" b="1" dirty="0" smtClean="0"/>
              <a:t>, QUANTITÉ)</a:t>
            </a:r>
            <a:endParaRPr lang="fr-FR" sz="1800" b="1" dirty="0"/>
          </a:p>
        </p:txBody>
      </p:sp>
      <p:pic>
        <p:nvPicPr>
          <p:cNvPr id="3074" name="Picture 2"/>
          <p:cNvPicPr>
            <a:picLocks noChangeAspect="1" noChangeArrowheads="1"/>
          </p:cNvPicPr>
          <p:nvPr/>
        </p:nvPicPr>
        <p:blipFill>
          <a:blip r:embed="rId2"/>
          <a:srcRect/>
          <a:stretch>
            <a:fillRect/>
          </a:stretch>
        </p:blipFill>
        <p:spPr bwMode="auto">
          <a:xfrm>
            <a:off x="2285984" y="1571612"/>
            <a:ext cx="4772025" cy="1743075"/>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endParaRPr lang="fr-FR" dirty="0"/>
          </a:p>
        </p:txBody>
      </p:sp>
      <p:sp>
        <p:nvSpPr>
          <p:cNvPr id="3" name="Espace réservé du contenu 2"/>
          <p:cNvSpPr>
            <a:spLocks noGrp="1"/>
          </p:cNvSpPr>
          <p:nvPr>
            <p:ph idx="1"/>
          </p:nvPr>
        </p:nvSpPr>
        <p:spPr/>
        <p:txBody>
          <a:bodyPr/>
          <a:lstStyle/>
          <a:p>
            <a:r>
              <a:rPr lang="fr-FR" dirty="0" smtClean="0"/>
              <a:t>Cas particuliers:</a:t>
            </a:r>
          </a:p>
          <a:p>
            <a:pPr lvl="1"/>
            <a:r>
              <a:rPr lang="fr-FR" dirty="0" smtClean="0"/>
              <a:t>Associations de type (1,1)-(1,1)</a:t>
            </a:r>
          </a:p>
          <a:p>
            <a:pPr lvl="1"/>
            <a:r>
              <a:rPr lang="fr-FR" dirty="0" smtClean="0"/>
              <a:t>Associations de </a:t>
            </a:r>
            <a:r>
              <a:rPr lang="fr-FR" dirty="0" smtClean="0"/>
              <a:t>type </a:t>
            </a:r>
            <a:r>
              <a:rPr lang="fr-FR" dirty="0" smtClean="0"/>
              <a:t>(</a:t>
            </a:r>
            <a:r>
              <a:rPr lang="fr-FR" dirty="0" smtClean="0"/>
              <a:t>1,0)-(</a:t>
            </a:r>
            <a:r>
              <a:rPr lang="fr-FR" dirty="0" smtClean="0"/>
              <a:t>1,1)</a:t>
            </a:r>
          </a:p>
          <a:p>
            <a:pPr lvl="1"/>
            <a:r>
              <a:rPr lang="fr-FR" dirty="0" smtClean="0"/>
              <a:t>Associations de </a:t>
            </a:r>
            <a:r>
              <a:rPr lang="fr-FR" dirty="0" smtClean="0"/>
              <a:t>type (0,1)-(0,1</a:t>
            </a:r>
            <a:r>
              <a:rPr lang="fr-FR" dirty="0" smtClean="0"/>
              <a:t>)</a:t>
            </a:r>
          </a:p>
          <a:p>
            <a:pPr lvl="1"/>
            <a:r>
              <a:rPr lang="fr-FR" dirty="0" smtClean="0"/>
              <a:t>Associations de </a:t>
            </a:r>
            <a:r>
              <a:rPr lang="fr-FR" dirty="0" smtClean="0"/>
              <a:t>ternaires</a:t>
            </a:r>
            <a:endParaRPr lang="fr-FR" dirty="0" smtClean="0"/>
          </a:p>
          <a:p>
            <a:pPr lvl="1"/>
            <a:endParaRPr lang="fr-F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br>
              <a:rPr lang="fr-FR" dirty="0" smtClean="0"/>
            </a:br>
            <a:r>
              <a:rPr lang="fr-FR" dirty="0" smtClean="0"/>
              <a:t>(1,1)-(1,1)</a:t>
            </a:r>
            <a:endParaRPr lang="fr-FR" dirty="0"/>
          </a:p>
        </p:txBody>
      </p:sp>
      <p:sp>
        <p:nvSpPr>
          <p:cNvPr id="3" name="Espace réservé du contenu 2"/>
          <p:cNvSpPr>
            <a:spLocks noGrp="1"/>
          </p:cNvSpPr>
          <p:nvPr>
            <p:ph idx="1"/>
          </p:nvPr>
        </p:nvSpPr>
        <p:spPr>
          <a:xfrm>
            <a:off x="457200" y="3643314"/>
            <a:ext cx="8229600" cy="2482849"/>
          </a:xfrm>
        </p:spPr>
        <p:txBody>
          <a:bodyPr>
            <a:normAutofit/>
          </a:bodyPr>
          <a:lstStyle/>
          <a:p>
            <a:r>
              <a:rPr lang="fr-FR" sz="2400" b="1" dirty="0" smtClean="0"/>
              <a:t>On duplique la clé d’une table dans l’autre table</a:t>
            </a:r>
          </a:p>
          <a:p>
            <a:pPr lvl="1"/>
            <a:r>
              <a:rPr lang="fr-FR" sz="2000" dirty="0" smtClean="0"/>
              <a:t>UTILISATEUR( </a:t>
            </a:r>
            <a:r>
              <a:rPr lang="fr-FR" sz="2000" u="sng" dirty="0" smtClean="0"/>
              <a:t>NO_UTILISATEUR</a:t>
            </a:r>
            <a:r>
              <a:rPr lang="fr-FR" sz="2000" dirty="0" smtClean="0"/>
              <a:t>, NOM PRENOM)</a:t>
            </a:r>
          </a:p>
          <a:p>
            <a:pPr lvl="1"/>
            <a:r>
              <a:rPr lang="fr-FR" sz="2000" dirty="0" smtClean="0"/>
              <a:t>COMPTE( </a:t>
            </a:r>
            <a:r>
              <a:rPr lang="fr-FR" sz="2000" u="sng" dirty="0" smtClean="0"/>
              <a:t>ID_COMPTE</a:t>
            </a:r>
            <a:r>
              <a:rPr lang="fr-FR" sz="2000" dirty="0" smtClean="0"/>
              <a:t>, LOGIN,PWD,DATE_CRÉATION, #NO_UTILISATEUR)</a:t>
            </a:r>
            <a:endParaRPr lang="fr-FR" sz="2000" dirty="0"/>
          </a:p>
        </p:txBody>
      </p:sp>
      <p:pic>
        <p:nvPicPr>
          <p:cNvPr id="4098" name="Picture 2"/>
          <p:cNvPicPr>
            <a:picLocks noChangeAspect="1" noChangeArrowheads="1"/>
          </p:cNvPicPr>
          <p:nvPr/>
        </p:nvPicPr>
        <p:blipFill>
          <a:blip r:embed="rId2"/>
          <a:srcRect/>
          <a:stretch>
            <a:fillRect/>
          </a:stretch>
        </p:blipFill>
        <p:spPr bwMode="auto">
          <a:xfrm>
            <a:off x="1071538" y="1571612"/>
            <a:ext cx="7311889" cy="214314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Acteurs internes</a:t>
            </a:r>
            <a:endParaRPr lang="fr-FR" dirty="0"/>
          </a:p>
        </p:txBody>
      </p:sp>
      <p:sp>
        <p:nvSpPr>
          <p:cNvPr id="3" name="Espace réservé du contenu 2"/>
          <p:cNvSpPr>
            <a:spLocks noGrp="1"/>
          </p:cNvSpPr>
          <p:nvPr>
            <p:ph idx="1"/>
          </p:nvPr>
        </p:nvSpPr>
        <p:spPr>
          <a:xfrm>
            <a:off x="457200" y="1600201"/>
            <a:ext cx="8229600" cy="1828800"/>
          </a:xfrm>
        </p:spPr>
        <p:txBody>
          <a:bodyPr>
            <a:normAutofit fontScale="85000" lnSpcReduction="20000"/>
          </a:bodyPr>
          <a:lstStyle/>
          <a:p>
            <a:r>
              <a:rPr lang="fr-FR" dirty="0" smtClean="0"/>
              <a:t>Acteurs faisant partie du système d’information étudié </a:t>
            </a:r>
          </a:p>
          <a:p>
            <a:pPr lvl="1"/>
            <a:r>
              <a:rPr lang="fr-FR" dirty="0" smtClean="0"/>
              <a:t>Ex : guichet, service informatique...</a:t>
            </a:r>
          </a:p>
          <a:p>
            <a:pPr lvl="1"/>
            <a:r>
              <a:rPr lang="fr-FR" dirty="0" smtClean="0"/>
              <a:t>Si le système est complexe, on peut considérer un acteur interne comme un sous-domaine et détailler ce sous-domaine dans un nouveau MCC</a:t>
            </a:r>
            <a:endParaRPr lang="fr-FR" dirty="0"/>
          </a:p>
        </p:txBody>
      </p:sp>
      <p:pic>
        <p:nvPicPr>
          <p:cNvPr id="4098" name="Picture 2"/>
          <p:cNvPicPr>
            <a:picLocks noChangeAspect="1" noChangeArrowheads="1"/>
          </p:cNvPicPr>
          <p:nvPr/>
        </p:nvPicPr>
        <p:blipFill>
          <a:blip r:embed="rId2"/>
          <a:srcRect/>
          <a:stretch>
            <a:fillRect/>
          </a:stretch>
        </p:blipFill>
        <p:spPr bwMode="auto">
          <a:xfrm>
            <a:off x="2928926" y="3643314"/>
            <a:ext cx="3781425" cy="2028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br>
              <a:rPr lang="fr-FR" dirty="0" smtClean="0"/>
            </a:br>
            <a:r>
              <a:rPr lang="fr-FR" dirty="0" smtClean="0"/>
              <a:t>(1,0)-(1,1)</a:t>
            </a:r>
            <a:endParaRPr lang="fr-FR" dirty="0"/>
          </a:p>
        </p:txBody>
      </p:sp>
      <p:sp>
        <p:nvSpPr>
          <p:cNvPr id="3" name="Espace réservé du contenu 2"/>
          <p:cNvSpPr>
            <a:spLocks noGrp="1"/>
          </p:cNvSpPr>
          <p:nvPr>
            <p:ph idx="1"/>
          </p:nvPr>
        </p:nvSpPr>
        <p:spPr>
          <a:xfrm>
            <a:off x="457200" y="1600201"/>
            <a:ext cx="8229600" cy="2400304"/>
          </a:xfrm>
        </p:spPr>
        <p:txBody>
          <a:bodyPr>
            <a:normAutofit fontScale="92500" lnSpcReduction="20000"/>
          </a:bodyPr>
          <a:lstStyle/>
          <a:p>
            <a:r>
              <a:rPr lang="fr-FR" dirty="0" smtClean="0"/>
              <a:t>On duplique la clé de la table basée sur l’entité à cardinalité(0,1) dans la table basée sur l’entité à cardinalité (1,1)</a:t>
            </a:r>
          </a:p>
          <a:p>
            <a:pPr lvl="1"/>
            <a:r>
              <a:rPr lang="fr-FR" dirty="0" smtClean="0"/>
              <a:t>CLIENT( </a:t>
            </a:r>
            <a:r>
              <a:rPr lang="fr-FR" u="sng" dirty="0" smtClean="0"/>
              <a:t>NO_CLIENT</a:t>
            </a:r>
            <a:r>
              <a:rPr lang="fr-FR" dirty="0" smtClean="0"/>
              <a:t>, NOM , PRENOM)</a:t>
            </a:r>
          </a:p>
          <a:p>
            <a:pPr lvl="1"/>
            <a:r>
              <a:rPr lang="fr-FR" dirty="0" smtClean="0"/>
              <a:t>CARTE_BANCAIRE( </a:t>
            </a:r>
            <a:r>
              <a:rPr lang="fr-FR" u="sng" dirty="0" smtClean="0"/>
              <a:t>NO_CARTE</a:t>
            </a:r>
            <a:r>
              <a:rPr lang="fr-FR" dirty="0" smtClean="0"/>
              <a:t>, TYPE, DATE_CREATION, </a:t>
            </a:r>
            <a:r>
              <a:rPr lang="fr-FR" b="1" dirty="0" smtClean="0"/>
              <a:t>#NO_CLIENT</a:t>
            </a:r>
            <a:r>
              <a:rPr lang="fr-FR" dirty="0" smtClean="0"/>
              <a:t>)</a:t>
            </a:r>
            <a:endParaRPr lang="fr-FR" dirty="0"/>
          </a:p>
        </p:txBody>
      </p:sp>
      <p:pic>
        <p:nvPicPr>
          <p:cNvPr id="5122" name="Picture 2"/>
          <p:cNvPicPr>
            <a:picLocks noChangeAspect="1" noChangeArrowheads="1"/>
          </p:cNvPicPr>
          <p:nvPr/>
        </p:nvPicPr>
        <p:blipFill>
          <a:blip r:embed="rId2"/>
          <a:srcRect/>
          <a:stretch>
            <a:fillRect/>
          </a:stretch>
        </p:blipFill>
        <p:spPr bwMode="auto">
          <a:xfrm>
            <a:off x="1571604" y="4214818"/>
            <a:ext cx="5521259" cy="1709739"/>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br>
              <a:rPr lang="fr-FR" dirty="0" smtClean="0"/>
            </a:br>
            <a:r>
              <a:rPr lang="fr-FR" dirty="0" smtClean="0"/>
              <a:t>(0,1)-(0,1)</a:t>
            </a:r>
            <a:endParaRPr lang="fr-FR" dirty="0"/>
          </a:p>
        </p:txBody>
      </p:sp>
      <p:sp>
        <p:nvSpPr>
          <p:cNvPr id="3" name="Espace réservé du contenu 2"/>
          <p:cNvSpPr>
            <a:spLocks noGrp="1"/>
          </p:cNvSpPr>
          <p:nvPr>
            <p:ph idx="1"/>
          </p:nvPr>
        </p:nvSpPr>
        <p:spPr>
          <a:xfrm>
            <a:off x="457200" y="1600200"/>
            <a:ext cx="8229600" cy="3043245"/>
          </a:xfrm>
        </p:spPr>
        <p:txBody>
          <a:bodyPr>
            <a:normAutofit fontScale="92500" lnSpcReduction="20000"/>
          </a:bodyPr>
          <a:lstStyle/>
          <a:p>
            <a:r>
              <a:rPr lang="fr-FR" dirty="0" smtClean="0"/>
              <a:t>création de nouveaux schémas relationnels – Les identifiants des entités liées deviennent des clés – Les propriétés de l’association deviennent des attributs </a:t>
            </a:r>
            <a:r>
              <a:rPr lang="fr-FR" dirty="0" smtClean="0"/>
              <a:t>simples</a:t>
            </a:r>
          </a:p>
          <a:p>
            <a:pPr lvl="1"/>
            <a:r>
              <a:rPr lang="fr-FR" dirty="0" smtClean="0"/>
              <a:t>ANIMATEUR( </a:t>
            </a:r>
            <a:r>
              <a:rPr lang="fr-FR" u="sng" dirty="0" smtClean="0"/>
              <a:t>NO_ANIM</a:t>
            </a:r>
            <a:r>
              <a:rPr lang="fr-FR" dirty="0" smtClean="0"/>
              <a:t>, NOM, PRENOM)</a:t>
            </a:r>
          </a:p>
          <a:p>
            <a:pPr lvl="1"/>
            <a:r>
              <a:rPr lang="fr-FR" dirty="0" smtClean="0"/>
              <a:t>ACTIVITE( </a:t>
            </a:r>
            <a:r>
              <a:rPr lang="fr-FR" u="sng" dirty="0" smtClean="0"/>
              <a:t>REF_ACTIVTÉ</a:t>
            </a:r>
            <a:r>
              <a:rPr lang="fr-FR" dirty="0" smtClean="0"/>
              <a:t>, TYPE DATE,  #NO_ANIM)</a:t>
            </a:r>
          </a:p>
          <a:p>
            <a:pPr lvl="1"/>
            <a:r>
              <a:rPr lang="fr-FR" dirty="0" smtClean="0"/>
              <a:t>ANIMER( #</a:t>
            </a:r>
            <a:r>
              <a:rPr lang="fr-FR" u="sng" dirty="0" smtClean="0"/>
              <a:t>NO_ANIM, #REF_ACTIVITE</a:t>
            </a:r>
            <a:r>
              <a:rPr lang="fr-FR" dirty="0" smtClean="0"/>
              <a:t>)</a:t>
            </a:r>
            <a:endParaRPr lang="fr-FR" dirty="0"/>
          </a:p>
        </p:txBody>
      </p:sp>
      <p:pic>
        <p:nvPicPr>
          <p:cNvPr id="6146" name="Picture 2"/>
          <p:cNvPicPr>
            <a:picLocks noChangeAspect="1" noChangeArrowheads="1"/>
          </p:cNvPicPr>
          <p:nvPr/>
        </p:nvPicPr>
        <p:blipFill>
          <a:blip r:embed="rId2"/>
          <a:srcRect/>
          <a:stretch>
            <a:fillRect/>
          </a:stretch>
        </p:blipFill>
        <p:spPr bwMode="auto">
          <a:xfrm>
            <a:off x="2143108" y="4786322"/>
            <a:ext cx="4829175" cy="146685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br>
              <a:rPr lang="fr-FR" dirty="0" smtClean="0"/>
            </a:br>
            <a:r>
              <a:rPr lang="fr-FR" dirty="0" smtClean="0"/>
              <a:t>ternaires</a:t>
            </a:r>
            <a:endParaRPr lang="fr-FR" dirty="0"/>
          </a:p>
        </p:txBody>
      </p:sp>
      <p:sp>
        <p:nvSpPr>
          <p:cNvPr id="3" name="Espace réservé du contenu 2"/>
          <p:cNvSpPr>
            <a:spLocks noGrp="1"/>
          </p:cNvSpPr>
          <p:nvPr>
            <p:ph idx="1"/>
          </p:nvPr>
        </p:nvSpPr>
        <p:spPr>
          <a:xfrm>
            <a:off x="457200" y="1600201"/>
            <a:ext cx="8229600" cy="2043113"/>
          </a:xfrm>
        </p:spPr>
        <p:txBody>
          <a:bodyPr>
            <a:normAutofit fontScale="85000" lnSpcReduction="10000"/>
          </a:bodyPr>
          <a:lstStyle/>
          <a:p>
            <a:r>
              <a:rPr lang="fr-FR" dirty="0" smtClean="0"/>
              <a:t>On crée une table supplémentaire ayant comme clé primaire une clé composé des clés primaires de toutes les tables, cette règle s’applique de façon indépendante des différentes cardinalités.</a:t>
            </a:r>
          </a:p>
          <a:p>
            <a:r>
              <a:rPr lang="fr-FR" dirty="0" smtClean="0"/>
              <a:t>MAT_PRO_ETA(#NO_MATIERE, #NO_PROF, #NO_ETAB)</a:t>
            </a:r>
            <a:endParaRPr lang="fr-FR" dirty="0"/>
          </a:p>
        </p:txBody>
      </p:sp>
      <p:pic>
        <p:nvPicPr>
          <p:cNvPr id="7170" name="Picture 2"/>
          <p:cNvPicPr>
            <a:picLocks noChangeAspect="1" noChangeArrowheads="1"/>
          </p:cNvPicPr>
          <p:nvPr/>
        </p:nvPicPr>
        <p:blipFill>
          <a:blip r:embed="rId2"/>
          <a:srcRect/>
          <a:stretch>
            <a:fillRect/>
          </a:stretch>
        </p:blipFill>
        <p:spPr bwMode="auto">
          <a:xfrm>
            <a:off x="1857356" y="3714752"/>
            <a:ext cx="5257800" cy="287655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Passage du MCD au MLD relationnel</a:t>
            </a:r>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457200" y="2000344"/>
            <a:ext cx="8229600" cy="3725674"/>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Modèle </a:t>
            </a:r>
            <a:r>
              <a:rPr lang="fr-FR" dirty="0" smtClean="0"/>
              <a:t>Organisationnel des Traitements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MOT = MCT + lieu + moment + </a:t>
            </a:r>
            <a:r>
              <a:rPr lang="fr-FR" dirty="0" smtClean="0"/>
              <a:t>nature</a:t>
            </a:r>
          </a:p>
          <a:p>
            <a:pPr lvl="1"/>
            <a:r>
              <a:rPr lang="fr-FR" dirty="0" smtClean="0"/>
              <a:t>Lieu</a:t>
            </a:r>
          </a:p>
          <a:p>
            <a:pPr lvl="2"/>
            <a:r>
              <a:rPr lang="fr-FR" dirty="0" smtClean="0"/>
              <a:t>Qui exécute ?</a:t>
            </a:r>
          </a:p>
          <a:p>
            <a:pPr lvl="2"/>
            <a:r>
              <a:rPr lang="fr-FR" dirty="0" smtClean="0"/>
              <a:t>Acteurs </a:t>
            </a:r>
            <a:r>
              <a:rPr lang="fr-FR" dirty="0" smtClean="0"/>
              <a:t>(MCC</a:t>
            </a:r>
            <a:r>
              <a:rPr lang="fr-FR" dirty="0" smtClean="0"/>
              <a:t>)</a:t>
            </a:r>
          </a:p>
          <a:p>
            <a:pPr lvl="1"/>
            <a:r>
              <a:rPr lang="fr-FR" dirty="0" smtClean="0"/>
              <a:t>Moment</a:t>
            </a:r>
          </a:p>
          <a:p>
            <a:pPr lvl="2"/>
            <a:r>
              <a:rPr lang="fr-FR" dirty="0" smtClean="0"/>
              <a:t>Quand exécute-t-on l’opération ?</a:t>
            </a:r>
          </a:p>
          <a:p>
            <a:pPr lvl="2"/>
            <a:r>
              <a:rPr lang="fr-FR" dirty="0" smtClean="0"/>
              <a:t>Agencement temporel</a:t>
            </a:r>
          </a:p>
          <a:p>
            <a:pPr lvl="1"/>
            <a:r>
              <a:rPr lang="fr-FR" dirty="0" smtClean="0"/>
              <a:t>Nature</a:t>
            </a:r>
          </a:p>
          <a:p>
            <a:pPr lvl="2"/>
            <a:r>
              <a:rPr lang="fr-FR" dirty="0" smtClean="0"/>
              <a:t>Manuelle</a:t>
            </a:r>
          </a:p>
          <a:p>
            <a:pPr lvl="2"/>
            <a:r>
              <a:rPr lang="fr-FR" dirty="0" smtClean="0"/>
              <a:t>Automatique</a:t>
            </a:r>
          </a:p>
          <a:p>
            <a:pPr lvl="2"/>
            <a:r>
              <a:rPr lang="fr-FR" dirty="0" smtClean="0"/>
              <a:t>Interactive</a:t>
            </a:r>
            <a:endParaRPr lang="fr-F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 MCT au MOT</a:t>
            </a:r>
            <a:endParaRPr lang="fr-FR" dirty="0"/>
          </a:p>
        </p:txBody>
      </p:sp>
      <p:pic>
        <p:nvPicPr>
          <p:cNvPr id="9218" name="Picture 2"/>
          <p:cNvPicPr>
            <a:picLocks noGrp="1" noChangeAspect="1" noChangeArrowheads="1"/>
          </p:cNvPicPr>
          <p:nvPr>
            <p:ph idx="1"/>
          </p:nvPr>
        </p:nvPicPr>
        <p:blipFill>
          <a:blip r:embed="rId2"/>
          <a:srcRect/>
          <a:stretch>
            <a:fillRect/>
          </a:stretch>
        </p:blipFill>
        <p:spPr bwMode="auto">
          <a:xfrm>
            <a:off x="1606984" y="1600200"/>
            <a:ext cx="5930031" cy="4525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Flux d’information</a:t>
            </a:r>
            <a:endParaRPr lang="fr-FR" dirty="0"/>
          </a:p>
        </p:txBody>
      </p:sp>
      <p:sp>
        <p:nvSpPr>
          <p:cNvPr id="3" name="Espace réservé du contenu 2"/>
          <p:cNvSpPr>
            <a:spLocks noGrp="1"/>
          </p:cNvSpPr>
          <p:nvPr>
            <p:ph idx="1"/>
          </p:nvPr>
        </p:nvSpPr>
        <p:spPr>
          <a:xfrm>
            <a:off x="457200" y="1600201"/>
            <a:ext cx="8229600" cy="1685923"/>
          </a:xfrm>
        </p:spPr>
        <p:txBody>
          <a:bodyPr>
            <a:normAutofit fontScale="77500" lnSpcReduction="20000"/>
          </a:bodyPr>
          <a:lstStyle/>
          <a:p>
            <a:r>
              <a:rPr lang="fr-FR" dirty="0" smtClean="0"/>
              <a:t>Représenté par une flèche entre deux acteurs, étiquetée par le nom du flux</a:t>
            </a:r>
          </a:p>
          <a:p>
            <a:r>
              <a:rPr lang="fr-FR" dirty="0" smtClean="0"/>
              <a:t>Echange d’informations entre deux acteurs</a:t>
            </a:r>
          </a:p>
          <a:p>
            <a:pPr lvl="1"/>
            <a:r>
              <a:rPr lang="fr-FR" dirty="0" smtClean="0"/>
              <a:t>Ex : documents, appels téléphoniques, données informatiques </a:t>
            </a:r>
            <a:endParaRPr lang="fr-FR" dirty="0"/>
          </a:p>
        </p:txBody>
      </p:sp>
      <p:pic>
        <p:nvPicPr>
          <p:cNvPr id="2050" name="Picture 2"/>
          <p:cNvPicPr>
            <a:picLocks noChangeAspect="1" noChangeArrowheads="1"/>
          </p:cNvPicPr>
          <p:nvPr/>
        </p:nvPicPr>
        <p:blipFill>
          <a:blip r:embed="rId2"/>
          <a:srcRect/>
          <a:stretch>
            <a:fillRect/>
          </a:stretch>
        </p:blipFill>
        <p:spPr bwMode="auto">
          <a:xfrm>
            <a:off x="2643174" y="3214686"/>
            <a:ext cx="3881445" cy="3091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3837</Words>
  <Application>Microsoft Office PowerPoint</Application>
  <PresentationFormat>Affichage à l'écran (4:3)</PresentationFormat>
  <Paragraphs>497</Paragraphs>
  <Slides>85</Slides>
  <Notes>0</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Thème Office</vt:lpstr>
      <vt:lpstr>MERISE</vt:lpstr>
      <vt:lpstr>Introduction</vt:lpstr>
      <vt:lpstr>Bases de la Méthode MERISE</vt:lpstr>
      <vt:lpstr>Modèles Merise</vt:lpstr>
      <vt:lpstr>MCC : Modèle Conceptuel de Communication</vt:lpstr>
      <vt:lpstr>Acteurs</vt:lpstr>
      <vt:lpstr>Acteurs externes</vt:lpstr>
      <vt:lpstr>Acteurs internes</vt:lpstr>
      <vt:lpstr>Flux d’information</vt:lpstr>
      <vt:lpstr>Exemple : (Gestion des inscriptions d’un groupe scolaire)</vt:lpstr>
      <vt:lpstr>Exemple : (Gestion des inscriptions d’un groupe scolaire)</vt:lpstr>
      <vt:lpstr>Exemple : (Gestion des inscriptions d’un groupe scolaire)</vt:lpstr>
      <vt:lpstr>Exemple : (Gestion des inscriptions d’un groupe scolaire)</vt:lpstr>
      <vt:lpstr>Modèle Conceptuel des Traitements</vt:lpstr>
      <vt:lpstr>MCC et MCT</vt:lpstr>
      <vt:lpstr>Modèle de MCT</vt:lpstr>
      <vt:lpstr>Passage du MCC au MCT</vt:lpstr>
      <vt:lpstr>Passage du MCC au MCT</vt:lpstr>
      <vt:lpstr>Erreurs de modélisation fréquentes</vt:lpstr>
      <vt:lpstr>Erreurs de modélisation fréquentes</vt:lpstr>
      <vt:lpstr>Erreurs de modélisation fréquentes</vt:lpstr>
      <vt:lpstr>Modèle Conceptuel des Données</vt:lpstr>
      <vt:lpstr>Modèle Conceptuel des Données</vt:lpstr>
      <vt:lpstr>Modèle Conceptuel des Données</vt:lpstr>
      <vt:lpstr>Modèle Conceptuel des Données</vt:lpstr>
      <vt:lpstr>Modèle Conceptuel des Données</vt:lpstr>
      <vt:lpstr>Modèle Conceptuel des Données</vt:lpstr>
      <vt:lpstr>Exemples relation réflexive</vt:lpstr>
      <vt:lpstr>Exemples relation réflexive</vt:lpstr>
      <vt:lpstr>Exemples relation réflexive</vt:lpstr>
      <vt:lpstr>Exemples relation réflexive</vt:lpstr>
      <vt:lpstr>Phases de Réalisation d'un MCD</vt:lpstr>
      <vt:lpstr>Phases de Réalisation d'un MCD</vt:lpstr>
      <vt:lpstr>Réalisation d’un MCD</vt:lpstr>
      <vt:lpstr>Réalisation d’un MCD</vt:lpstr>
      <vt:lpstr>Réalisation d’un MCD</vt:lpstr>
      <vt:lpstr>MCD (banque)</vt:lpstr>
      <vt:lpstr>Réalisation d’un MCD</vt:lpstr>
      <vt:lpstr>MCD (banque)</vt:lpstr>
      <vt:lpstr>Réalisation d’un MCD</vt:lpstr>
      <vt:lpstr>MCD (banque)</vt:lpstr>
      <vt:lpstr>Réalisation d’un MCD</vt:lpstr>
      <vt:lpstr>Réalisation d’un MCD</vt:lpstr>
      <vt:lpstr>Réalisation d’un MCD</vt:lpstr>
      <vt:lpstr>Réalisation d’un MCD</vt:lpstr>
      <vt:lpstr>MCD (université )</vt:lpstr>
      <vt:lpstr>Réalisation d’un MCD</vt:lpstr>
      <vt:lpstr>MCD (université )</vt:lpstr>
      <vt:lpstr>Réalisation d’un MCD</vt:lpstr>
      <vt:lpstr>MCD (université )</vt:lpstr>
      <vt:lpstr>Réalisation d’un MCD</vt:lpstr>
      <vt:lpstr>Normalisation</vt:lpstr>
      <vt:lpstr>Objectifs de la normalisation</vt:lpstr>
      <vt:lpstr>Formes normales d’un MCD</vt:lpstr>
      <vt:lpstr>1ère  Forme Normale (1FN) </vt:lpstr>
      <vt:lpstr>1ère  Forme Normale (1FN) </vt:lpstr>
      <vt:lpstr>1ère  Forme Normale (1FN) </vt:lpstr>
      <vt:lpstr>1ère  Forme Normale (1FN) </vt:lpstr>
      <vt:lpstr>1ère  Forme Normale (1FN) </vt:lpstr>
      <vt:lpstr>1ère Forme Normale (1FN) </vt:lpstr>
      <vt:lpstr>2ème Forme Normale (2FN)</vt:lpstr>
      <vt:lpstr>2ème Forme Normale (2FN)</vt:lpstr>
      <vt:lpstr>2ème Forme Normale (2FN)</vt:lpstr>
      <vt:lpstr>2ème Forme Normale (2FN)</vt:lpstr>
      <vt:lpstr>2ème Forme Normale (2FN)</vt:lpstr>
      <vt:lpstr>3ème Forme Normale (3FN)</vt:lpstr>
      <vt:lpstr>3ème Forme Normale (3FN)</vt:lpstr>
      <vt:lpstr>3ème Forme Normale (3FN)</vt:lpstr>
      <vt:lpstr>3ème Forme Normale (3FN)</vt:lpstr>
      <vt:lpstr>Processus de Normalisation</vt:lpstr>
      <vt:lpstr>Modèles organisationnels et logiques</vt:lpstr>
      <vt:lpstr>Modèle Logique des Données</vt:lpstr>
      <vt:lpstr>Passage du MCD au MLD relationnel</vt:lpstr>
      <vt:lpstr>Passage du MCD au MLD relationnel</vt:lpstr>
      <vt:lpstr>Passage du MCD au MLD relationnel</vt:lpstr>
      <vt:lpstr>Passage du MCD au MLD relationnel</vt:lpstr>
      <vt:lpstr>Passage du MCD au MLD relationnel</vt:lpstr>
      <vt:lpstr>Passage du MCD au MLD relationnel</vt:lpstr>
      <vt:lpstr>Passage du MCD au MLD relationnel (1,1)-(1,1)</vt:lpstr>
      <vt:lpstr>Passage du MCD au MLD relationnel (1,0)-(1,1)</vt:lpstr>
      <vt:lpstr>Passage du MCD au MLD relationnel (0,1)-(0,1)</vt:lpstr>
      <vt:lpstr>Passage du MCD au MLD relationnel ternaires</vt:lpstr>
      <vt:lpstr>Passage du MCD au MLD relationnel</vt:lpstr>
      <vt:lpstr>Modèle Organisationnel des Traitements</vt:lpstr>
      <vt:lpstr>Du MCT au MOT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sofiane</dc:creator>
  <cp:lastModifiedBy>sofiane</cp:lastModifiedBy>
  <cp:revision>79</cp:revision>
  <dcterms:created xsi:type="dcterms:W3CDTF">2024-02-19T01:45:55Z</dcterms:created>
  <dcterms:modified xsi:type="dcterms:W3CDTF">2024-03-19T05:38:15Z</dcterms:modified>
</cp:coreProperties>
</file>